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1"/>
    <p:sldMasterId id="2147483683" r:id="rId2"/>
    <p:sldMasterId id="2147483695" r:id="rId3"/>
  </p:sldMasterIdLst>
  <p:notesMasterIdLst>
    <p:notesMasterId r:id="rId16"/>
  </p:notesMasterIdLst>
  <p:sldIdLst>
    <p:sldId id="256" r:id="rId4"/>
    <p:sldId id="258" r:id="rId5"/>
    <p:sldId id="261" r:id="rId6"/>
    <p:sldId id="262" r:id="rId7"/>
    <p:sldId id="260" r:id="rId8"/>
    <p:sldId id="264" r:id="rId9"/>
    <p:sldId id="265" r:id="rId10"/>
    <p:sldId id="268" r:id="rId11"/>
    <p:sldId id="263" r:id="rId12"/>
    <p:sldId id="266" r:id="rId13"/>
    <p:sldId id="269" r:id="rId14"/>
    <p:sldId id="259" r:id="rId15"/>
  </p:sldIdLst>
  <p:sldSz cx="9144000" cy="6858000" type="screen4x3"/>
  <p:notesSz cx="6858000" cy="9144000"/>
  <p:embeddedFontLst>
    <p:embeddedFont>
      <p:font typeface="Calibri" panose="020F0502020204030204" pitchFamily="34" charset="0"/>
      <p:regular r:id="rId17"/>
      <p:bold r:id="rId18"/>
      <p:italic r:id="rId19"/>
      <p:boldItalic r:id="rId20"/>
    </p:embeddedFont>
    <p:embeddedFont>
      <p:font typeface="Roboto" panose="020B0604020202020204" charset="0"/>
      <p:regular r:id="rId21"/>
      <p:bold r:id="rId22"/>
      <p:italic r:id="rId23"/>
      <p:boldItalic r:id="rId24"/>
    </p:embeddedFont>
    <p:embeddedFont>
      <p:font typeface="Roboto Condensed Light" panose="020B0604020202020204" charset="0"/>
      <p:regular r:id="rId25"/>
      <p:italic r:id="rId2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1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ey" initials="L" lastIdx="8" clrIdx="0">
    <p:extLst>
      <p:ext uri="{19B8F6BF-5375-455C-9EA6-DF929625EA0E}">
        <p15:presenceInfo xmlns:p15="http://schemas.microsoft.com/office/powerpoint/2012/main" userId="Lan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437"/>
    <a:srgbClr val="A7934B"/>
    <a:srgbClr val="EEB211"/>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0" autoAdjust="0"/>
    <p:restoredTop sz="90385" autoAdjust="0"/>
  </p:normalViewPr>
  <p:slideViewPr>
    <p:cSldViewPr snapToGrid="0" snapToObjects="1">
      <p:cViewPr varScale="1">
        <p:scale>
          <a:sx n="99" d="100"/>
          <a:sy n="99" d="100"/>
        </p:scale>
        <p:origin x="1116" y="72"/>
      </p:cViewPr>
      <p:guideLst>
        <p:guide orient="horz" pos="773"/>
        <p:guide pos="18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1BBB6-3188-4604-BE79-7390AEA1C891}" type="datetimeFigureOut">
              <a:rPr lang="en-US" smtClean="0"/>
              <a:t>12/6/2019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E7B17-E862-430D-B81B-F240F13E4022}" type="slidenum">
              <a:rPr lang="en-US" smtClean="0"/>
              <a:t>‹#›</a:t>
            </a:fld>
            <a:endParaRPr lang="en-US" dirty="0"/>
          </a:p>
        </p:txBody>
      </p:sp>
    </p:spTree>
    <p:extLst>
      <p:ext uri="{BB962C8B-B14F-4D97-AF65-F5344CB8AC3E}">
        <p14:creationId xmlns:p14="http://schemas.microsoft.com/office/powerpoint/2010/main" val="721126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SVM </a:t>
            </a:r>
          </a:p>
          <a:p>
            <a:r>
              <a:rPr lang="en-US" dirty="0"/>
              <a:t>Model parameters: specify the kernel shape</a:t>
            </a:r>
          </a:p>
        </p:txBody>
      </p:sp>
      <p:sp>
        <p:nvSpPr>
          <p:cNvPr id="4" name="Slide Number Placeholder 3"/>
          <p:cNvSpPr>
            <a:spLocks noGrp="1"/>
          </p:cNvSpPr>
          <p:nvPr>
            <p:ph type="sldNum" sz="quarter" idx="5"/>
          </p:nvPr>
        </p:nvSpPr>
        <p:spPr/>
        <p:txBody>
          <a:bodyPr/>
          <a:lstStyle/>
          <a:p>
            <a:fld id="{214E7B17-E862-430D-B81B-F240F13E4022}" type="slidenum">
              <a:rPr lang="en-US" smtClean="0"/>
              <a:t>2</a:t>
            </a:fld>
            <a:endParaRPr lang="en-US"/>
          </a:p>
        </p:txBody>
      </p:sp>
    </p:spTree>
    <p:extLst>
      <p:ext uri="{BB962C8B-B14F-4D97-AF65-F5344CB8AC3E}">
        <p14:creationId xmlns:p14="http://schemas.microsoft.com/office/powerpoint/2010/main" val="79163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limited it to only the 3 most common instruments and also use feature set from the logistic regression, we see some improvements in the kick drum prediction (there were 0 predicted in the baseline model), but our model still has the hardest time identifying KD compared to other instruments. Our hi hat predictions improved a lot over the baseline model, but the confusion matrix shows it still gets confused with snare often.</a:t>
            </a:r>
          </a:p>
        </p:txBody>
      </p:sp>
      <p:sp>
        <p:nvSpPr>
          <p:cNvPr id="4" name="Slide Number Placeholder 3"/>
          <p:cNvSpPr>
            <a:spLocks noGrp="1"/>
          </p:cNvSpPr>
          <p:nvPr>
            <p:ph type="sldNum" sz="quarter" idx="5"/>
          </p:nvPr>
        </p:nvSpPr>
        <p:spPr/>
        <p:txBody>
          <a:bodyPr/>
          <a:lstStyle/>
          <a:p>
            <a:fld id="{214E7B17-E862-430D-B81B-F240F13E4022}" type="slidenum">
              <a:rPr lang="en-US" smtClean="0"/>
              <a:t>11</a:t>
            </a:fld>
            <a:endParaRPr lang="en-US"/>
          </a:p>
        </p:txBody>
      </p:sp>
    </p:spTree>
    <p:extLst>
      <p:ext uri="{BB962C8B-B14F-4D97-AF65-F5344CB8AC3E}">
        <p14:creationId xmlns:p14="http://schemas.microsoft.com/office/powerpoint/2010/main" val="2560767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4E7B17-E862-430D-B81B-F240F13E4022}" type="slidenum">
              <a:rPr lang="en-US" smtClean="0"/>
              <a:t>12</a:t>
            </a:fld>
            <a:endParaRPr lang="en-US" dirty="0"/>
          </a:p>
        </p:txBody>
      </p:sp>
    </p:spTree>
    <p:extLst>
      <p:ext uri="{BB962C8B-B14F-4D97-AF65-F5344CB8AC3E}">
        <p14:creationId xmlns:p14="http://schemas.microsoft.com/office/powerpoint/2010/main" val="2331016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MDB (polyphonic) used for baseline model. Since it is small, we supplemented with ENST, which contains polyphonic and instrument-specific files. Also looked at IDMT which is only monophonic, for comparison with polyphonic results.</a:t>
            </a:r>
          </a:p>
          <a:p>
            <a:r>
              <a:rPr lang="en-US" dirty="0"/>
              <a:t>Other=side stick or tambourine</a:t>
            </a:r>
          </a:p>
          <a:p>
            <a:endParaRPr lang="en-US" dirty="0"/>
          </a:p>
        </p:txBody>
      </p:sp>
      <p:sp>
        <p:nvSpPr>
          <p:cNvPr id="4" name="Slide Number Placeholder 3"/>
          <p:cNvSpPr>
            <a:spLocks noGrp="1"/>
          </p:cNvSpPr>
          <p:nvPr>
            <p:ph type="sldNum" sz="quarter" idx="5"/>
          </p:nvPr>
        </p:nvSpPr>
        <p:spPr/>
        <p:txBody>
          <a:bodyPr/>
          <a:lstStyle/>
          <a:p>
            <a:fld id="{214E7B17-E862-430D-B81B-F240F13E4022}" type="slidenum">
              <a:rPr lang="en-US" smtClean="0"/>
              <a:t>3</a:t>
            </a:fld>
            <a:endParaRPr lang="en-US"/>
          </a:p>
        </p:txBody>
      </p:sp>
    </p:spTree>
    <p:extLst>
      <p:ext uri="{BB962C8B-B14F-4D97-AF65-F5344CB8AC3E}">
        <p14:creationId xmlns:p14="http://schemas.microsoft.com/office/powerpoint/2010/main" val="3836835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Plots are from </a:t>
            </a:r>
            <a:r>
              <a:rPr lang="en-US" dirty="0" err="1"/>
              <a:t>scikit</a:t>
            </a:r>
            <a:r>
              <a:rPr lang="en-US" dirty="0"/>
              <a:t>-learn documentation. The kernel specifies the shape of the function used to create the decision boundaries.</a:t>
            </a:r>
          </a:p>
          <a:p>
            <a:r>
              <a:rPr lang="en-US" dirty="0"/>
              <a:t>Linear kernel predicted everything was a hi hat</a:t>
            </a:r>
          </a:p>
          <a:p>
            <a:r>
              <a:rPr lang="en-US" dirty="0"/>
              <a:t>For some datasets, sigmoid fit best. For others, polynomial fit best. Tested several others as well.</a:t>
            </a:r>
          </a:p>
        </p:txBody>
      </p:sp>
      <p:sp>
        <p:nvSpPr>
          <p:cNvPr id="4" name="Slide Number Placeholder 3"/>
          <p:cNvSpPr>
            <a:spLocks noGrp="1"/>
          </p:cNvSpPr>
          <p:nvPr>
            <p:ph type="sldNum" sz="quarter" idx="5"/>
          </p:nvPr>
        </p:nvSpPr>
        <p:spPr/>
        <p:txBody>
          <a:bodyPr/>
          <a:lstStyle/>
          <a:p>
            <a:fld id="{214E7B17-E862-430D-B81B-F240F13E4022}" type="slidenum">
              <a:rPr lang="en-US" smtClean="0"/>
              <a:t>4</a:t>
            </a:fld>
            <a:endParaRPr lang="en-US"/>
          </a:p>
        </p:txBody>
      </p:sp>
    </p:spTree>
    <p:extLst>
      <p:ext uri="{BB962C8B-B14F-4D97-AF65-F5344CB8AC3E}">
        <p14:creationId xmlns:p14="http://schemas.microsoft.com/office/powerpoint/2010/main" val="27596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size of our data and number of features, it wasn’t feasible to test all possible combinations of features, so we used logistic regression and feature distribution plots to narrow down our list of features to the ones that were important in identifying these percussion instruments</a:t>
            </a:r>
          </a:p>
          <a:p>
            <a:r>
              <a:rPr lang="en-US" dirty="0"/>
              <a:t>Logistic: also considered other p-value cutoffs and average p-values for each feature across models</a:t>
            </a:r>
          </a:p>
        </p:txBody>
      </p:sp>
      <p:sp>
        <p:nvSpPr>
          <p:cNvPr id="4" name="Slide Number Placeholder 3"/>
          <p:cNvSpPr>
            <a:spLocks noGrp="1"/>
          </p:cNvSpPr>
          <p:nvPr>
            <p:ph type="sldNum" sz="quarter" idx="5"/>
          </p:nvPr>
        </p:nvSpPr>
        <p:spPr/>
        <p:txBody>
          <a:bodyPr/>
          <a:lstStyle/>
          <a:p>
            <a:fld id="{214E7B17-E862-430D-B81B-F240F13E4022}" type="slidenum">
              <a:rPr lang="en-US" smtClean="0"/>
              <a:t>5</a:t>
            </a:fld>
            <a:endParaRPr lang="en-US"/>
          </a:p>
        </p:txBody>
      </p:sp>
    </p:spTree>
    <p:extLst>
      <p:ext uri="{BB962C8B-B14F-4D97-AF65-F5344CB8AC3E}">
        <p14:creationId xmlns:p14="http://schemas.microsoft.com/office/powerpoint/2010/main" val="1994539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the distribution plots we looked at for each feature by instrument. Each of these represents the probability density, where the total area under the curve integrates to one. Our goal here was to see which features appeared to distinguish well between the instruments. There were a few that looked like they might be important in distinguishing hi hat from other instruments (the top row). We saw the biggest difference between the instruments for spectral </a:t>
            </a:r>
            <a:r>
              <a:rPr lang="en-US" dirty="0" err="1"/>
              <a:t>rolloff</a:t>
            </a:r>
            <a:r>
              <a:rPr lang="en-US" dirty="0"/>
              <a:t>.</a:t>
            </a:r>
          </a:p>
        </p:txBody>
      </p:sp>
      <p:sp>
        <p:nvSpPr>
          <p:cNvPr id="4" name="Slide Number Placeholder 3"/>
          <p:cNvSpPr>
            <a:spLocks noGrp="1"/>
          </p:cNvSpPr>
          <p:nvPr>
            <p:ph type="sldNum" sz="quarter" idx="5"/>
          </p:nvPr>
        </p:nvSpPr>
        <p:spPr/>
        <p:txBody>
          <a:bodyPr/>
          <a:lstStyle/>
          <a:p>
            <a:fld id="{214E7B17-E862-430D-B81B-F240F13E4022}" type="slidenum">
              <a:rPr lang="en-US" smtClean="0"/>
              <a:t>6</a:t>
            </a:fld>
            <a:endParaRPr lang="en-US" dirty="0"/>
          </a:p>
        </p:txBody>
      </p:sp>
    </p:spTree>
    <p:extLst>
      <p:ext uri="{BB962C8B-B14F-4D97-AF65-F5344CB8AC3E}">
        <p14:creationId xmlns:p14="http://schemas.microsoft.com/office/powerpoint/2010/main" val="2855897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table shows the features used in each of the feature sets we tested in our models. For the baseline model we used our original set of 10 features. In subsequent models, we tested 2 different feature sets: 9 features identified as strongly associated with at least 1 instrument in the logistic regression models, and the set of 13 features (9 from the logistic models plus another 4 that appeared to distinguish between instruments well in the distribution plots)</a:t>
            </a:r>
          </a:p>
          <a:p>
            <a:endParaRPr lang="en-US" dirty="0"/>
          </a:p>
        </p:txBody>
      </p:sp>
      <p:sp>
        <p:nvSpPr>
          <p:cNvPr id="4" name="Slide Number Placeholder 3"/>
          <p:cNvSpPr>
            <a:spLocks noGrp="1"/>
          </p:cNvSpPr>
          <p:nvPr>
            <p:ph type="sldNum" sz="quarter" idx="5"/>
          </p:nvPr>
        </p:nvSpPr>
        <p:spPr/>
        <p:txBody>
          <a:bodyPr/>
          <a:lstStyle/>
          <a:p>
            <a:fld id="{214E7B17-E862-430D-B81B-F240F13E4022}" type="slidenum">
              <a:rPr lang="en-US" smtClean="0"/>
              <a:t>7</a:t>
            </a:fld>
            <a:endParaRPr lang="en-US" dirty="0"/>
          </a:p>
        </p:txBody>
      </p:sp>
    </p:spTree>
    <p:extLst>
      <p:ext uri="{BB962C8B-B14F-4D97-AF65-F5344CB8AC3E}">
        <p14:creationId xmlns:p14="http://schemas.microsoft.com/office/powerpoint/2010/main" val="2426393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4E7B17-E862-430D-B81B-F240F13E4022}" type="slidenum">
              <a:rPr lang="en-US" smtClean="0"/>
              <a:t>8</a:t>
            </a:fld>
            <a:endParaRPr lang="en-US" dirty="0"/>
          </a:p>
        </p:txBody>
      </p:sp>
    </p:spTree>
    <p:extLst>
      <p:ext uri="{BB962C8B-B14F-4D97-AF65-F5344CB8AC3E}">
        <p14:creationId xmlns:p14="http://schemas.microsoft.com/office/powerpoint/2010/main" val="2289000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a very small number of toms and other percussion in our annotations (about 1% each). The model did not predict any of these, which was not surprising. However, it also did not predict any kick drums. In our later models, we tried to improve on this by adding more features including RMS filters.</a:t>
            </a:r>
          </a:p>
        </p:txBody>
      </p:sp>
      <p:sp>
        <p:nvSpPr>
          <p:cNvPr id="4" name="Slide Number Placeholder 3"/>
          <p:cNvSpPr>
            <a:spLocks noGrp="1"/>
          </p:cNvSpPr>
          <p:nvPr>
            <p:ph type="sldNum" sz="quarter" idx="5"/>
          </p:nvPr>
        </p:nvSpPr>
        <p:spPr/>
        <p:txBody>
          <a:bodyPr/>
          <a:lstStyle/>
          <a:p>
            <a:fld id="{214E7B17-E862-430D-B81B-F240F13E4022}" type="slidenum">
              <a:rPr lang="en-US" smtClean="0"/>
              <a:t>9</a:t>
            </a:fld>
            <a:endParaRPr lang="en-US"/>
          </a:p>
        </p:txBody>
      </p:sp>
    </p:spTree>
    <p:extLst>
      <p:ext uri="{BB962C8B-B14F-4D97-AF65-F5344CB8AC3E}">
        <p14:creationId xmlns:p14="http://schemas.microsoft.com/office/powerpoint/2010/main" val="2828953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the best feature set depended on the dataset we were using. We didn’t find overwhelming evidence that a certain feature, or combination of features, was best for drum transcription. We suspect this was related to systematic differences in the datasets (how the audio was recorded and how the annotations were done).</a:t>
            </a:r>
          </a:p>
          <a:p>
            <a:r>
              <a:rPr lang="en-US" dirty="0"/>
              <a:t>F score doesn’t tell the whole story – for example, ENST only with polynomial kernel had highest F-score, but almost never predicted kick drum (sigmoid kernel did better)</a:t>
            </a:r>
          </a:p>
        </p:txBody>
      </p:sp>
      <p:sp>
        <p:nvSpPr>
          <p:cNvPr id="4" name="Slide Number Placeholder 3"/>
          <p:cNvSpPr>
            <a:spLocks noGrp="1"/>
          </p:cNvSpPr>
          <p:nvPr>
            <p:ph type="sldNum" sz="quarter" idx="5"/>
          </p:nvPr>
        </p:nvSpPr>
        <p:spPr/>
        <p:txBody>
          <a:bodyPr/>
          <a:lstStyle/>
          <a:p>
            <a:fld id="{214E7B17-E862-430D-B81B-F240F13E4022}" type="slidenum">
              <a:rPr lang="en-US" smtClean="0"/>
              <a:t>10</a:t>
            </a:fld>
            <a:endParaRPr lang="en-US" dirty="0"/>
          </a:p>
        </p:txBody>
      </p:sp>
    </p:spTree>
    <p:extLst>
      <p:ext uri="{BB962C8B-B14F-4D97-AF65-F5344CB8AC3E}">
        <p14:creationId xmlns:p14="http://schemas.microsoft.com/office/powerpoint/2010/main" val="35557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dirty="0"/>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271426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dirty="0"/>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343983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271978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384054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227081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58446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411546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dirty="0"/>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dirty="0"/>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12/6/2019</a:t>
            </a:fld>
            <a:endParaRPr lang="en-US" dirty="0"/>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dirty="0"/>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3.jp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12/6/2019</a:t>
            </a:fld>
            <a:endParaRPr lang="en-US" dirty="0"/>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12/6/2019</a:t>
            </a:fld>
            <a:endParaRPr lang="en-US" dirty="0"/>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rgbClr val="003057"/>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87323" y="1854075"/>
            <a:ext cx="5096935" cy="1938992"/>
          </a:xfrm>
          <a:prstGeom prst="rect">
            <a:avLst/>
          </a:prstGeom>
        </p:spPr>
        <p:txBody>
          <a:bodyPr wrap="square">
            <a:normAutofit fontScale="90000"/>
          </a:bodyPr>
          <a:lstStyle/>
          <a:p>
            <a:r>
              <a:rPr lang="en-US" dirty="0"/>
              <a:t>Transcription of Percussion Instruments in Polyphonic Audio</a:t>
            </a:r>
            <a:br>
              <a:rPr lang="en-US" dirty="0"/>
            </a:br>
            <a:endParaRPr lang="en-US" sz="3100" dirty="0">
              <a:solidFill>
                <a:schemeClr val="tx1">
                  <a:lumMod val="50000"/>
                  <a:lumOff val="50000"/>
                </a:schemeClr>
              </a:solidFill>
            </a:endParaRP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3287322" y="4385022"/>
            <a:ext cx="5096935" cy="1684868"/>
          </a:xfrm>
        </p:spPr>
        <p:txBody>
          <a:bodyPr/>
          <a:lstStyle/>
          <a:p>
            <a:r>
              <a:rPr lang="en-US" dirty="0"/>
              <a:t>Beach Clark, Daniel Ethridge, and Laney Light</a:t>
            </a:r>
          </a:p>
          <a:p>
            <a:r>
              <a:rPr lang="en-US" dirty="0"/>
              <a:t>12/6/2019</a:t>
            </a:r>
          </a:p>
        </p:txBody>
      </p:sp>
      <p:sp>
        <p:nvSpPr>
          <p:cNvPr id="4" name="TextBox 3">
            <a:extLst>
              <a:ext uri="{FF2B5EF4-FFF2-40B4-BE49-F238E27FC236}">
                <a16:creationId xmlns:a16="http://schemas.microsoft.com/office/drawing/2014/main" id="{460DA047-FB42-49A5-80AB-F460DB9FDF66}"/>
              </a:ext>
            </a:extLst>
          </p:cNvPr>
          <p:cNvSpPr txBox="1"/>
          <p:nvPr/>
        </p:nvSpPr>
        <p:spPr>
          <a:xfrm>
            <a:off x="3287323" y="3652789"/>
            <a:ext cx="3503596" cy="553998"/>
          </a:xfrm>
          <a:prstGeom prst="rect">
            <a:avLst/>
          </a:prstGeom>
          <a:noFill/>
        </p:spPr>
        <p:txBody>
          <a:bodyPr wrap="square" rtlCol="0">
            <a:spAutoFit/>
          </a:bodyPr>
          <a:lstStyle/>
          <a:p>
            <a:r>
              <a:rPr lang="en-US" sz="3000" dirty="0">
                <a:solidFill>
                  <a:schemeClr val="tx1">
                    <a:lumMod val="50000"/>
                    <a:lumOff val="50000"/>
                  </a:schemeClr>
                </a:solidFill>
              </a:rPr>
              <a:t>Final Presentation</a:t>
            </a:r>
            <a:endParaRPr lang="en-US" sz="3000" dirty="0"/>
          </a:p>
        </p:txBody>
      </p:sp>
    </p:spTree>
    <p:extLst>
      <p:ext uri="{BB962C8B-B14F-4D97-AF65-F5344CB8AC3E}">
        <p14:creationId xmlns:p14="http://schemas.microsoft.com/office/powerpoint/2010/main" val="278977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3CD0-751F-4497-B865-D66398AE44B3}"/>
              </a:ext>
            </a:extLst>
          </p:cNvPr>
          <p:cNvSpPr>
            <a:spLocks noGrp="1"/>
          </p:cNvSpPr>
          <p:nvPr>
            <p:ph type="title"/>
          </p:nvPr>
        </p:nvSpPr>
        <p:spPr/>
        <p:txBody>
          <a:bodyPr/>
          <a:lstStyle/>
          <a:p>
            <a:r>
              <a:rPr lang="en-US" dirty="0"/>
              <a:t>F Scores by Model</a:t>
            </a:r>
          </a:p>
        </p:txBody>
      </p:sp>
      <p:graphicFrame>
        <p:nvGraphicFramePr>
          <p:cNvPr id="7" name="Table 6">
            <a:extLst>
              <a:ext uri="{FF2B5EF4-FFF2-40B4-BE49-F238E27FC236}">
                <a16:creationId xmlns:a16="http://schemas.microsoft.com/office/drawing/2014/main" id="{04B6440E-DA03-488B-AB16-3D5255DD2683}"/>
              </a:ext>
            </a:extLst>
          </p:cNvPr>
          <p:cNvGraphicFramePr>
            <a:graphicFrameLocks noGrp="1"/>
          </p:cNvGraphicFramePr>
          <p:nvPr>
            <p:extLst>
              <p:ext uri="{D42A27DB-BD31-4B8C-83A1-F6EECF244321}">
                <p14:modId xmlns:p14="http://schemas.microsoft.com/office/powerpoint/2010/main" val="703188450"/>
              </p:ext>
            </p:extLst>
          </p:nvPr>
        </p:nvGraphicFramePr>
        <p:xfrm>
          <a:off x="636105" y="1171542"/>
          <a:ext cx="7307248" cy="4776035"/>
        </p:xfrm>
        <a:graphic>
          <a:graphicData uri="http://schemas.openxmlformats.org/drawingml/2006/table">
            <a:tbl>
              <a:tblPr firstRow="1" firstCol="1" lastRow="1" lastCol="1" bandRow="1" bandCol="1">
                <a:tableStyleId>{5C22544A-7EE6-4342-B048-85BDC9FD1C3A}</a:tableStyleId>
              </a:tblPr>
              <a:tblGrid>
                <a:gridCol w="2821172">
                  <a:extLst>
                    <a:ext uri="{9D8B030D-6E8A-4147-A177-3AD203B41FA5}">
                      <a16:colId xmlns:a16="http://schemas.microsoft.com/office/drawing/2014/main" val="2695411143"/>
                    </a:ext>
                  </a:extLst>
                </a:gridCol>
                <a:gridCol w="1064593">
                  <a:extLst>
                    <a:ext uri="{9D8B030D-6E8A-4147-A177-3AD203B41FA5}">
                      <a16:colId xmlns:a16="http://schemas.microsoft.com/office/drawing/2014/main" val="259388991"/>
                    </a:ext>
                  </a:extLst>
                </a:gridCol>
                <a:gridCol w="1064593">
                  <a:extLst>
                    <a:ext uri="{9D8B030D-6E8A-4147-A177-3AD203B41FA5}">
                      <a16:colId xmlns:a16="http://schemas.microsoft.com/office/drawing/2014/main" val="3170569227"/>
                    </a:ext>
                  </a:extLst>
                </a:gridCol>
                <a:gridCol w="1178445">
                  <a:extLst>
                    <a:ext uri="{9D8B030D-6E8A-4147-A177-3AD203B41FA5}">
                      <a16:colId xmlns:a16="http://schemas.microsoft.com/office/drawing/2014/main" val="2078455924"/>
                    </a:ext>
                  </a:extLst>
                </a:gridCol>
                <a:gridCol w="1178445">
                  <a:extLst>
                    <a:ext uri="{9D8B030D-6E8A-4147-A177-3AD203B41FA5}">
                      <a16:colId xmlns:a16="http://schemas.microsoft.com/office/drawing/2014/main" val="91344427"/>
                    </a:ext>
                  </a:extLst>
                </a:gridCol>
              </a:tblGrid>
              <a:tr h="296790">
                <a:tc rowSpan="2">
                  <a:txBody>
                    <a:bodyPr/>
                    <a:lstStyle/>
                    <a:p>
                      <a:pPr marL="0" marR="0" algn="ctr">
                        <a:lnSpc>
                          <a:spcPct val="107000"/>
                        </a:lnSpc>
                        <a:spcBef>
                          <a:spcPts val="0"/>
                        </a:spcBef>
                        <a:spcAft>
                          <a:spcPts val="0"/>
                        </a:spcAft>
                      </a:pPr>
                      <a:r>
                        <a:rPr lang="en-US" sz="1600" dirty="0">
                          <a:effectLst/>
                        </a:rPr>
                        <a:t>Model</a:t>
                      </a:r>
                      <a:endParaRPr lang="en-US" sz="1600" dirty="0">
                        <a:effectLst/>
                        <a:latin typeface="Times New Roman" panose="02020603050405020304" pitchFamily="18" charset="0"/>
                        <a:ea typeface="MS Mincho" panose="02020609040205080304" pitchFamily="49" charset="-128"/>
                      </a:endParaRPr>
                    </a:p>
                  </a:txBody>
                  <a:tcPr marL="33637" marR="33637" marT="0" marB="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57437"/>
                    </a:solidFill>
                  </a:tcPr>
                </a:tc>
                <a:tc gridSpan="4">
                  <a:txBody>
                    <a:bodyPr/>
                    <a:lstStyle/>
                    <a:p>
                      <a:pPr marL="0" marR="0" algn="ctr">
                        <a:lnSpc>
                          <a:spcPct val="107000"/>
                        </a:lnSpc>
                        <a:spcBef>
                          <a:spcPts val="0"/>
                        </a:spcBef>
                        <a:spcAft>
                          <a:spcPts val="0"/>
                        </a:spcAft>
                      </a:pPr>
                      <a:r>
                        <a:rPr lang="en-US" sz="1800" dirty="0">
                          <a:effectLst/>
                        </a:rPr>
                        <a:t>F-score</a:t>
                      </a:r>
                      <a:endParaRPr lang="en-US" sz="1800" dirty="0">
                        <a:effectLst/>
                        <a:latin typeface="Times New Roman" panose="02020603050405020304" pitchFamily="18" charset="0"/>
                        <a:ea typeface="MS Mincho" panose="02020609040205080304" pitchFamily="49" charset="-128"/>
                      </a:endParaRPr>
                    </a:p>
                  </a:txBody>
                  <a:tcPr marL="33637" marR="33637" marT="0" marB="0">
                    <a:lnL w="12700" cmpd="sng">
                      <a:noFill/>
                    </a:lnL>
                    <a:lnB w="38100" cmpd="sng">
                      <a:noFill/>
                    </a:lnB>
                    <a:solidFill>
                      <a:srgbClr val="85743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1396204"/>
                  </a:ext>
                </a:extLst>
              </a:tr>
              <a:tr h="688665">
                <a:tc vMerge="1">
                  <a:txBody>
                    <a:bodyPr/>
                    <a:lstStyle/>
                    <a:p>
                      <a:endParaRPr lang="en-US"/>
                    </a:p>
                  </a:txBody>
                  <a:tcPr/>
                </a:tc>
                <a:tc>
                  <a:txBody>
                    <a:bodyPr/>
                    <a:lstStyle/>
                    <a:p>
                      <a:pPr marL="0" marR="0" algn="ctr">
                        <a:lnSpc>
                          <a:spcPct val="107000"/>
                        </a:lnSpc>
                        <a:spcBef>
                          <a:spcPts val="0"/>
                        </a:spcBef>
                        <a:spcAft>
                          <a:spcPts val="0"/>
                        </a:spcAft>
                      </a:pPr>
                      <a:r>
                        <a:rPr lang="en-US" sz="1600" dirty="0">
                          <a:solidFill>
                            <a:schemeClr val="bg1"/>
                          </a:solidFill>
                          <a:effectLst/>
                        </a:rPr>
                        <a:t>MDB only</a:t>
                      </a:r>
                      <a:endParaRPr lang="en-US" sz="1600" dirty="0">
                        <a:solidFill>
                          <a:schemeClr val="bg1"/>
                        </a:solidFill>
                        <a:effectLst/>
                        <a:latin typeface="Times New Roman" panose="02020603050405020304" pitchFamily="18" charset="0"/>
                        <a:ea typeface="MS Mincho" panose="02020609040205080304" pitchFamily="49" charset="-128"/>
                      </a:endParaRPr>
                    </a:p>
                  </a:txBody>
                  <a:tcPr marL="33637" marR="33637" marT="0" marB="0">
                    <a:lnL w="381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57437"/>
                    </a:solidFill>
                  </a:tcPr>
                </a:tc>
                <a:tc>
                  <a:txBody>
                    <a:bodyPr/>
                    <a:lstStyle/>
                    <a:p>
                      <a:pPr marL="0" marR="0" algn="ctr">
                        <a:lnSpc>
                          <a:spcPct val="107000"/>
                        </a:lnSpc>
                        <a:spcBef>
                          <a:spcPts val="0"/>
                        </a:spcBef>
                        <a:spcAft>
                          <a:spcPts val="0"/>
                        </a:spcAft>
                      </a:pPr>
                      <a:r>
                        <a:rPr lang="en-US" sz="1600" dirty="0">
                          <a:solidFill>
                            <a:schemeClr val="bg1"/>
                          </a:solidFill>
                          <a:effectLst/>
                        </a:rPr>
                        <a:t>MDB+</a:t>
                      </a:r>
                    </a:p>
                    <a:p>
                      <a:pPr marL="0" marR="0" algn="ctr">
                        <a:lnSpc>
                          <a:spcPct val="107000"/>
                        </a:lnSpc>
                        <a:spcBef>
                          <a:spcPts val="0"/>
                        </a:spcBef>
                        <a:spcAft>
                          <a:spcPts val="0"/>
                        </a:spcAft>
                      </a:pPr>
                      <a:r>
                        <a:rPr lang="en-US" sz="1600" dirty="0">
                          <a:solidFill>
                            <a:schemeClr val="bg1"/>
                          </a:solidFill>
                          <a:effectLst/>
                        </a:rPr>
                        <a:t>ENST</a:t>
                      </a:r>
                      <a:endParaRPr lang="en-US" sz="1600" dirty="0">
                        <a:solidFill>
                          <a:schemeClr val="bg1"/>
                        </a:solidFill>
                        <a:effectLst/>
                        <a:latin typeface="Times New Roman" panose="02020603050405020304" pitchFamily="18" charset="0"/>
                        <a:ea typeface="MS Mincho" panose="02020609040205080304" pitchFamily="49" charset="-128"/>
                      </a:endParaRPr>
                    </a:p>
                  </a:txBody>
                  <a:tcPr marL="33637" marR="33637" marT="0" marB="0">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57437"/>
                    </a:solidFill>
                  </a:tcPr>
                </a:tc>
                <a:tc>
                  <a:txBody>
                    <a:bodyPr/>
                    <a:lstStyle/>
                    <a:p>
                      <a:pPr marL="0" marR="0" algn="ctr">
                        <a:lnSpc>
                          <a:spcPct val="107000"/>
                        </a:lnSpc>
                        <a:spcBef>
                          <a:spcPts val="0"/>
                        </a:spcBef>
                        <a:spcAft>
                          <a:spcPts val="0"/>
                        </a:spcAft>
                      </a:pPr>
                      <a:r>
                        <a:rPr lang="en-US" sz="1600" dirty="0">
                          <a:solidFill>
                            <a:schemeClr val="bg1"/>
                          </a:solidFill>
                          <a:effectLst/>
                        </a:rPr>
                        <a:t>ESNT only</a:t>
                      </a:r>
                      <a:endParaRPr lang="en-US" sz="1600" dirty="0">
                        <a:solidFill>
                          <a:schemeClr val="bg1"/>
                        </a:solidFill>
                        <a:effectLst/>
                        <a:latin typeface="Times New Roman" panose="02020603050405020304" pitchFamily="18" charset="0"/>
                        <a:ea typeface="MS Mincho" panose="02020609040205080304" pitchFamily="49" charset="-128"/>
                      </a:endParaRPr>
                    </a:p>
                  </a:txBody>
                  <a:tcPr marL="33637" marR="33637" marT="0" marB="0">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57437"/>
                    </a:solidFill>
                  </a:tcPr>
                </a:tc>
                <a:tc>
                  <a:txBody>
                    <a:bodyPr/>
                    <a:lstStyle/>
                    <a:p>
                      <a:pPr marL="0" marR="0" algn="ctr">
                        <a:lnSpc>
                          <a:spcPct val="107000"/>
                        </a:lnSpc>
                        <a:spcBef>
                          <a:spcPts val="0"/>
                        </a:spcBef>
                        <a:spcAft>
                          <a:spcPts val="0"/>
                        </a:spcAft>
                      </a:pPr>
                      <a:r>
                        <a:rPr lang="en-US" sz="1600" dirty="0">
                          <a:effectLst/>
                        </a:rPr>
                        <a:t>IDMT only</a:t>
                      </a:r>
                      <a:endParaRPr lang="en-US" sz="1600" dirty="0">
                        <a:effectLst/>
                        <a:latin typeface="Times New Roman" panose="02020603050405020304" pitchFamily="18" charset="0"/>
                        <a:ea typeface="MS Mincho" panose="02020609040205080304" pitchFamily="49" charset="-128"/>
                      </a:endParaRPr>
                    </a:p>
                  </a:txBody>
                  <a:tcPr marL="33637" marR="33637" marT="0" marB="0">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57437"/>
                    </a:solidFill>
                  </a:tcPr>
                </a:tc>
                <a:extLst>
                  <a:ext uri="{0D108BD9-81ED-4DB2-BD59-A6C34878D82A}">
                    <a16:rowId xmlns:a16="http://schemas.microsoft.com/office/drawing/2014/main" val="2653399487"/>
                  </a:ext>
                </a:extLst>
              </a:tr>
              <a:tr h="775479">
                <a:tc>
                  <a:txBody>
                    <a:bodyPr/>
                    <a:lstStyle/>
                    <a:p>
                      <a:pPr marL="0" marR="0" algn="just">
                        <a:lnSpc>
                          <a:spcPct val="107000"/>
                        </a:lnSpc>
                        <a:spcBef>
                          <a:spcPts val="0"/>
                        </a:spcBef>
                        <a:spcAft>
                          <a:spcPts val="0"/>
                        </a:spcAft>
                      </a:pPr>
                      <a:r>
                        <a:rPr lang="en-US" sz="1600" b="0" dirty="0">
                          <a:solidFill>
                            <a:schemeClr val="tx1"/>
                          </a:solidFill>
                          <a:effectLst/>
                        </a:rPr>
                        <a:t>Baseline: 10 features, 6 instruments, sigmoid kernel</a:t>
                      </a:r>
                      <a:endParaRPr lang="en-US" sz="1600" b="0"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0.26</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NA</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NA</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NA</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441233"/>
                  </a:ext>
                </a:extLst>
              </a:tr>
              <a:tr h="688665">
                <a:tc>
                  <a:txBody>
                    <a:bodyPr/>
                    <a:lstStyle/>
                    <a:p>
                      <a:pPr marL="0" marR="0" algn="l">
                        <a:lnSpc>
                          <a:spcPct val="107000"/>
                        </a:lnSpc>
                        <a:spcBef>
                          <a:spcPts val="0"/>
                        </a:spcBef>
                        <a:spcAft>
                          <a:spcPts val="0"/>
                        </a:spcAft>
                      </a:pPr>
                      <a:r>
                        <a:rPr lang="en-US" sz="1600" b="0" dirty="0">
                          <a:solidFill>
                            <a:schemeClr val="tx1"/>
                          </a:solidFill>
                          <a:effectLst/>
                        </a:rPr>
                        <a:t>Baseline set of 10 features, 3 instruments, sigmoid</a:t>
                      </a:r>
                      <a:endParaRPr lang="en-US" sz="1600" b="0"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0.26</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dirty="0">
                          <a:solidFill>
                            <a:schemeClr val="tx1"/>
                          </a:solidFill>
                          <a:effectLst/>
                        </a:rPr>
                        <a:t>0.32</a:t>
                      </a:r>
                      <a:endParaRPr lang="en-US" sz="1600" b="1"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0.24</a:t>
                      </a:r>
                    </a:p>
                    <a:p>
                      <a:pPr marL="0" marR="0" algn="ctr">
                        <a:lnSpc>
                          <a:spcPct val="107000"/>
                        </a:lnSpc>
                        <a:spcBef>
                          <a:spcPts val="0"/>
                        </a:spcBef>
                        <a:spcAft>
                          <a:spcPts val="0"/>
                        </a:spcAft>
                      </a:pPr>
                      <a:r>
                        <a:rPr lang="en-US" sz="1600" b="0">
                          <a:solidFill>
                            <a:schemeClr val="tx1"/>
                          </a:solidFill>
                          <a:effectLst/>
                        </a:rPr>
                        <a:t> </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dirty="0">
                          <a:solidFill>
                            <a:schemeClr val="tx1"/>
                          </a:solidFill>
                          <a:effectLst/>
                        </a:rPr>
                        <a:t>.43</a:t>
                      </a:r>
                      <a:endParaRPr lang="en-US" sz="1600" b="0"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9618084"/>
                  </a:ext>
                </a:extLst>
              </a:tr>
              <a:tr h="688665">
                <a:tc>
                  <a:txBody>
                    <a:bodyPr/>
                    <a:lstStyle/>
                    <a:p>
                      <a:pPr marL="0" marR="0" algn="just">
                        <a:lnSpc>
                          <a:spcPct val="107000"/>
                        </a:lnSpc>
                        <a:spcBef>
                          <a:spcPts val="0"/>
                        </a:spcBef>
                        <a:spcAft>
                          <a:spcPts val="0"/>
                        </a:spcAft>
                      </a:pPr>
                      <a:r>
                        <a:rPr lang="en-US" sz="1600" b="0" dirty="0">
                          <a:solidFill>
                            <a:schemeClr val="tx1"/>
                          </a:solidFill>
                          <a:effectLst/>
                        </a:rPr>
                        <a:t>Set of 9 features from logistic regression, sigmoid </a:t>
                      </a:r>
                      <a:endParaRPr lang="en-US" sz="1600" b="0"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dirty="0">
                          <a:solidFill>
                            <a:schemeClr val="tx1"/>
                          </a:solidFill>
                          <a:effectLst/>
                        </a:rPr>
                        <a:t>0.37</a:t>
                      </a:r>
                      <a:endParaRPr lang="en-US" sz="1600" b="1"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dirty="0">
                          <a:solidFill>
                            <a:schemeClr val="tx1"/>
                          </a:solidFill>
                          <a:effectLst/>
                        </a:rPr>
                        <a:t>0.28</a:t>
                      </a:r>
                    </a:p>
                    <a:p>
                      <a:pPr marL="0" marR="0" algn="ctr">
                        <a:lnSpc>
                          <a:spcPct val="107000"/>
                        </a:lnSpc>
                        <a:spcBef>
                          <a:spcPts val="0"/>
                        </a:spcBef>
                        <a:spcAft>
                          <a:spcPts val="0"/>
                        </a:spcAft>
                      </a:pPr>
                      <a:r>
                        <a:rPr lang="en-US" sz="1600" b="0" dirty="0">
                          <a:solidFill>
                            <a:schemeClr val="tx1"/>
                          </a:solidFill>
                          <a:effectLst/>
                        </a:rPr>
                        <a:t> </a:t>
                      </a:r>
                      <a:endParaRPr lang="en-US" sz="1600" b="0"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0.31</a:t>
                      </a:r>
                    </a:p>
                    <a:p>
                      <a:pPr marL="0" marR="0" algn="ctr">
                        <a:lnSpc>
                          <a:spcPct val="107000"/>
                        </a:lnSpc>
                        <a:spcBef>
                          <a:spcPts val="0"/>
                        </a:spcBef>
                        <a:spcAft>
                          <a:spcPts val="0"/>
                        </a:spcAft>
                      </a:pPr>
                      <a:r>
                        <a:rPr lang="en-US" sz="1600" b="0">
                          <a:solidFill>
                            <a:schemeClr val="tx1"/>
                          </a:solidFill>
                          <a:effectLst/>
                        </a:rPr>
                        <a:t> </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.49</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661988"/>
                  </a:ext>
                </a:extLst>
              </a:tr>
              <a:tr h="862292">
                <a:tc>
                  <a:txBody>
                    <a:bodyPr/>
                    <a:lstStyle/>
                    <a:p>
                      <a:pPr marL="0" marR="0" algn="just">
                        <a:lnSpc>
                          <a:spcPct val="107000"/>
                        </a:lnSpc>
                        <a:spcBef>
                          <a:spcPts val="0"/>
                        </a:spcBef>
                        <a:spcAft>
                          <a:spcPts val="0"/>
                        </a:spcAft>
                      </a:pPr>
                      <a:r>
                        <a:rPr lang="en-US" sz="1600" b="0" dirty="0">
                          <a:solidFill>
                            <a:schemeClr val="tx1"/>
                          </a:solidFill>
                          <a:effectLst/>
                        </a:rPr>
                        <a:t>Set of 13 features from logistic regression/distribution plots, sigmoid </a:t>
                      </a:r>
                      <a:endParaRPr lang="en-US" sz="1600" b="0"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0.30</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dirty="0">
                          <a:solidFill>
                            <a:schemeClr val="tx1"/>
                          </a:solidFill>
                          <a:effectLst/>
                        </a:rPr>
                        <a:t>0.27</a:t>
                      </a:r>
                      <a:endParaRPr lang="en-US" sz="1600" b="0"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 0.32</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.55</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1636389"/>
                  </a:ext>
                </a:extLst>
              </a:tr>
              <a:tr h="775479">
                <a:tc>
                  <a:txBody>
                    <a:bodyPr/>
                    <a:lstStyle/>
                    <a:p>
                      <a:pPr marL="0" marR="0" algn="just">
                        <a:lnSpc>
                          <a:spcPct val="107000"/>
                        </a:lnSpc>
                        <a:spcBef>
                          <a:spcPts val="0"/>
                        </a:spcBef>
                        <a:spcAft>
                          <a:spcPts val="0"/>
                        </a:spcAft>
                      </a:pPr>
                      <a:r>
                        <a:rPr lang="en-US" sz="1600" b="0" dirty="0">
                          <a:solidFill>
                            <a:schemeClr val="tx1"/>
                          </a:solidFill>
                          <a:effectLst/>
                        </a:rPr>
                        <a:t>Set of 13 features from (5), polynomial kernel degree 4</a:t>
                      </a:r>
                      <a:endParaRPr lang="en-US" sz="1600" b="0"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dirty="0">
                          <a:solidFill>
                            <a:schemeClr val="tx1"/>
                          </a:solidFill>
                          <a:effectLst/>
                        </a:rPr>
                        <a:t>0.36</a:t>
                      </a:r>
                      <a:endParaRPr lang="en-US" sz="1600" b="0"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0">
                          <a:solidFill>
                            <a:schemeClr val="tx1"/>
                          </a:solidFill>
                          <a:effectLst/>
                        </a:rPr>
                        <a:t>0.27</a:t>
                      </a:r>
                      <a:endParaRPr lang="en-US" sz="1600" b="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dirty="0">
                          <a:solidFill>
                            <a:schemeClr val="tx1"/>
                          </a:solidFill>
                          <a:effectLst/>
                        </a:rPr>
                        <a:t>0.35</a:t>
                      </a:r>
                      <a:endParaRPr lang="en-US" sz="1600" b="1"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dirty="0">
                          <a:solidFill>
                            <a:schemeClr val="tx1"/>
                          </a:solidFill>
                          <a:effectLst/>
                        </a:rPr>
                        <a:t>.81</a:t>
                      </a:r>
                      <a:endParaRPr lang="en-US" sz="1600" b="1" dirty="0">
                        <a:solidFill>
                          <a:schemeClr val="tx1"/>
                        </a:solidFill>
                        <a:effectLst/>
                        <a:latin typeface="Times New Roman" panose="02020603050405020304" pitchFamily="18" charset="0"/>
                        <a:ea typeface="MS Mincho" panose="02020609040205080304" pitchFamily="49" charset="-128"/>
                      </a:endParaRPr>
                    </a:p>
                  </a:txBody>
                  <a:tcPr marL="33637" marR="3363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2414034"/>
                  </a:ext>
                </a:extLst>
              </a:tr>
            </a:tbl>
          </a:graphicData>
        </a:graphic>
      </p:graphicFrame>
    </p:spTree>
    <p:extLst>
      <p:ext uri="{BB962C8B-B14F-4D97-AF65-F5344CB8AC3E}">
        <p14:creationId xmlns:p14="http://schemas.microsoft.com/office/powerpoint/2010/main" val="3670099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E9D23-AB58-4B8E-A2D2-E2BFCF286AA0}"/>
              </a:ext>
            </a:extLst>
          </p:cNvPr>
          <p:cNvSpPr>
            <a:spLocks noGrp="1"/>
          </p:cNvSpPr>
          <p:nvPr>
            <p:ph type="title"/>
          </p:nvPr>
        </p:nvSpPr>
        <p:spPr/>
        <p:txBody>
          <a:bodyPr>
            <a:normAutofit fontScale="90000"/>
          </a:bodyPr>
          <a:lstStyle/>
          <a:p>
            <a:r>
              <a:rPr lang="en-US" dirty="0"/>
              <a:t>Best Fitting Model Predicting MDB Drums</a:t>
            </a:r>
          </a:p>
        </p:txBody>
      </p:sp>
      <p:graphicFrame>
        <p:nvGraphicFramePr>
          <p:cNvPr id="8" name="Table 7">
            <a:extLst>
              <a:ext uri="{FF2B5EF4-FFF2-40B4-BE49-F238E27FC236}">
                <a16:creationId xmlns:a16="http://schemas.microsoft.com/office/drawing/2014/main" id="{1C9E657E-4959-4BD6-9FB7-AA53E5FE8AFC}"/>
              </a:ext>
            </a:extLst>
          </p:cNvPr>
          <p:cNvGraphicFramePr>
            <a:graphicFrameLocks noGrp="1"/>
          </p:cNvGraphicFramePr>
          <p:nvPr>
            <p:extLst>
              <p:ext uri="{D42A27DB-BD31-4B8C-83A1-F6EECF244321}">
                <p14:modId xmlns:p14="http://schemas.microsoft.com/office/powerpoint/2010/main" val="2747089694"/>
              </p:ext>
            </p:extLst>
          </p:nvPr>
        </p:nvGraphicFramePr>
        <p:xfrm>
          <a:off x="805982" y="3532026"/>
          <a:ext cx="5690424" cy="1491618"/>
        </p:xfrm>
        <a:graphic>
          <a:graphicData uri="http://schemas.openxmlformats.org/drawingml/2006/table">
            <a:tbl>
              <a:tblPr>
                <a:tableStyleId>{5C22544A-7EE6-4342-B048-85BDC9FD1C3A}</a:tableStyleId>
              </a:tblPr>
              <a:tblGrid>
                <a:gridCol w="1422606">
                  <a:extLst>
                    <a:ext uri="{9D8B030D-6E8A-4147-A177-3AD203B41FA5}">
                      <a16:colId xmlns:a16="http://schemas.microsoft.com/office/drawing/2014/main" val="330392816"/>
                    </a:ext>
                  </a:extLst>
                </a:gridCol>
                <a:gridCol w="1422606">
                  <a:extLst>
                    <a:ext uri="{9D8B030D-6E8A-4147-A177-3AD203B41FA5}">
                      <a16:colId xmlns:a16="http://schemas.microsoft.com/office/drawing/2014/main" val="253882425"/>
                    </a:ext>
                  </a:extLst>
                </a:gridCol>
                <a:gridCol w="1422606">
                  <a:extLst>
                    <a:ext uri="{9D8B030D-6E8A-4147-A177-3AD203B41FA5}">
                      <a16:colId xmlns:a16="http://schemas.microsoft.com/office/drawing/2014/main" val="1581625540"/>
                    </a:ext>
                  </a:extLst>
                </a:gridCol>
                <a:gridCol w="1422606">
                  <a:extLst>
                    <a:ext uri="{9D8B030D-6E8A-4147-A177-3AD203B41FA5}">
                      <a16:colId xmlns:a16="http://schemas.microsoft.com/office/drawing/2014/main" val="2480724159"/>
                    </a:ext>
                  </a:extLst>
                </a:gridCol>
              </a:tblGrid>
              <a:tr h="0">
                <a:tc>
                  <a:txBody>
                    <a:bodyPr/>
                    <a:lstStyle/>
                    <a:p>
                      <a:pPr algn="ctr" fontAlgn="b"/>
                      <a:r>
                        <a:rPr lang="en-US" sz="1600" u="none" strike="noStrike" dirty="0">
                          <a:solidFill>
                            <a:schemeClr val="bg1"/>
                          </a:solidFill>
                          <a:effectLst/>
                          <a:latin typeface="Roboto" panose="020B0604020202020204" charset="0"/>
                          <a:ea typeface="Roboto" panose="020B0604020202020204" charset="0"/>
                          <a:cs typeface="Roboto" panose="020B0604020202020204" charset="0"/>
                        </a:rPr>
                        <a:t>Instrument</a:t>
                      </a:r>
                      <a:endParaRPr lang="en-US" sz="1600" b="0" i="0" u="none" strike="noStrike" dirty="0">
                        <a:solidFill>
                          <a:schemeClr val="bg1"/>
                        </a:solidFill>
                        <a:effectLst/>
                        <a:latin typeface="Roboto" panose="020B0604020202020204" charset="0"/>
                        <a:ea typeface="Roboto" panose="020B0604020202020204" charset="0"/>
                        <a:cs typeface="Roboto" panose="020B0604020202020204" charset="0"/>
                      </a:endParaRPr>
                    </a:p>
                  </a:txBody>
                  <a:tcPr marL="4763" marR="4763" marT="4763" marB="0" anchor="b">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600" u="none" strike="noStrike" dirty="0">
                          <a:solidFill>
                            <a:schemeClr val="bg1"/>
                          </a:solidFill>
                          <a:effectLst/>
                          <a:latin typeface="Roboto" panose="020B0604020202020204" charset="0"/>
                          <a:ea typeface="Roboto" panose="020B0604020202020204" charset="0"/>
                          <a:cs typeface="Roboto" panose="020B0604020202020204" charset="0"/>
                        </a:rPr>
                        <a:t>  Precision </a:t>
                      </a:r>
                      <a:endParaRPr lang="en-US" sz="1600" b="0" i="0" u="none" strike="noStrike" dirty="0">
                        <a:solidFill>
                          <a:schemeClr val="bg1"/>
                        </a:solidFill>
                        <a:effectLst/>
                        <a:latin typeface="Roboto" panose="020B0604020202020204" charset="0"/>
                        <a:ea typeface="Roboto" panose="020B0604020202020204" charset="0"/>
                        <a:cs typeface="Roboto" panose="020B0604020202020204" charset="0"/>
                      </a:endParaRPr>
                    </a:p>
                  </a:txBody>
                  <a:tcPr marL="4763" marR="4763" marT="4763" marB="0" anchor="b">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600" u="none" strike="noStrike" dirty="0">
                          <a:solidFill>
                            <a:schemeClr val="bg1"/>
                          </a:solidFill>
                          <a:effectLst/>
                          <a:latin typeface="Roboto" panose="020B0604020202020204" charset="0"/>
                          <a:ea typeface="Roboto" panose="020B0604020202020204" charset="0"/>
                          <a:cs typeface="Roboto" panose="020B0604020202020204" charset="0"/>
                        </a:rPr>
                        <a:t>  Recall </a:t>
                      </a:r>
                      <a:endParaRPr lang="en-US" sz="1600" b="0" i="0" u="none" strike="noStrike" dirty="0">
                        <a:solidFill>
                          <a:schemeClr val="bg1"/>
                        </a:solidFill>
                        <a:effectLst/>
                        <a:latin typeface="Roboto" panose="020B0604020202020204" charset="0"/>
                        <a:ea typeface="Roboto" panose="020B0604020202020204" charset="0"/>
                        <a:cs typeface="Roboto" panose="020B0604020202020204" charset="0"/>
                      </a:endParaRPr>
                    </a:p>
                  </a:txBody>
                  <a:tcPr marL="4763" marR="4763" marT="4763" marB="0" anchor="b">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600" u="none" strike="noStrike" dirty="0">
                          <a:solidFill>
                            <a:schemeClr val="bg1"/>
                          </a:solidFill>
                          <a:effectLst/>
                          <a:latin typeface="Roboto" panose="020B0604020202020204" charset="0"/>
                          <a:ea typeface="Roboto" panose="020B0604020202020204" charset="0"/>
                          <a:cs typeface="Roboto" panose="020B0604020202020204" charset="0"/>
                        </a:rPr>
                        <a:t>F1-score  </a:t>
                      </a:r>
                      <a:endParaRPr lang="en-US" sz="1600" b="0" i="0" u="none" strike="noStrike" dirty="0">
                        <a:solidFill>
                          <a:schemeClr val="bg1"/>
                        </a:solidFill>
                        <a:effectLst/>
                        <a:latin typeface="Roboto" panose="020B0604020202020204" charset="0"/>
                        <a:ea typeface="Roboto" panose="020B0604020202020204" charset="0"/>
                        <a:cs typeface="Roboto" panose="020B0604020202020204" charset="0"/>
                      </a:endParaRPr>
                    </a:p>
                  </a:txBody>
                  <a:tcPr marL="4763" marR="4763" marT="4763" marB="0" anchor="b">
                    <a:lnB w="12700" cap="flat" cmpd="sng" algn="ctr">
                      <a:solidFill>
                        <a:schemeClr val="tx1"/>
                      </a:solidFill>
                      <a:prstDash val="solid"/>
                      <a:round/>
                      <a:headEnd type="none" w="med" len="med"/>
                      <a:tailEnd type="none" w="med" len="med"/>
                    </a:lnB>
                    <a:solidFill>
                      <a:srgbClr val="857437"/>
                    </a:solidFill>
                  </a:tcPr>
                </a:tc>
                <a:extLst>
                  <a:ext uri="{0D108BD9-81ED-4DB2-BD59-A6C34878D82A}">
                    <a16:rowId xmlns:a16="http://schemas.microsoft.com/office/drawing/2014/main" val="1938196551"/>
                  </a:ext>
                </a:extLst>
              </a:tr>
              <a:tr h="223399">
                <a:tc>
                  <a:txBody>
                    <a:bodyPr/>
                    <a:lstStyle/>
                    <a:p>
                      <a:pPr algn="l"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HH</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0.29</a:t>
                      </a:r>
                    </a:p>
                  </a:txBody>
                  <a:tcPr marL="4763" marR="4763" marT="4763" marB="0" anchor="b">
                    <a:lnT w="12700" cap="flat" cmpd="sng" algn="ctr">
                      <a:solidFill>
                        <a:schemeClr val="tx1"/>
                      </a:solidFill>
                      <a:prstDash val="solid"/>
                      <a:round/>
                      <a:headEnd type="none" w="med" len="med"/>
                      <a:tailEnd type="none" w="med" len="med"/>
                    </a:lnT>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0.30</a:t>
                      </a:r>
                    </a:p>
                  </a:txBody>
                  <a:tcPr marL="4763" marR="4763" marT="4763" marB="0" anchor="b">
                    <a:lnT w="12700" cap="flat" cmpd="sng" algn="ctr">
                      <a:solidFill>
                        <a:schemeClr val="tx1"/>
                      </a:solidFill>
                      <a:prstDash val="solid"/>
                      <a:round/>
                      <a:headEnd type="none" w="med" len="med"/>
                      <a:tailEnd type="none" w="med" len="med"/>
                    </a:lnT>
                    <a:noFill/>
                  </a:tcPr>
                </a:tc>
                <a:tc>
                  <a:txBody>
                    <a:bodyPr/>
                    <a:lstStyle/>
                    <a:p>
                      <a:pPr algn="ctr" fontAlgn="b"/>
                      <a:r>
                        <a:rPr lang="en-US" sz="1600" b="0" i="0" u="none" strike="noStrike">
                          <a:solidFill>
                            <a:srgbClr val="000000"/>
                          </a:solidFill>
                          <a:effectLst/>
                          <a:latin typeface="Roboto" panose="020B0604020202020204" charset="0"/>
                          <a:ea typeface="Roboto" panose="020B0604020202020204" charset="0"/>
                          <a:cs typeface="Roboto" panose="020B0604020202020204" charset="0"/>
                        </a:rPr>
                        <a:t>0.29</a:t>
                      </a:r>
                    </a:p>
                  </a:txBody>
                  <a:tcPr marL="4763" marR="4763" marT="4763"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83925402"/>
                  </a:ext>
                </a:extLst>
              </a:tr>
              <a:tr h="223399">
                <a:tc>
                  <a:txBody>
                    <a:bodyPr/>
                    <a:lstStyle/>
                    <a:p>
                      <a:pPr algn="l"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KD</a:t>
                      </a:r>
                    </a:p>
                  </a:txBody>
                  <a:tcPr marL="4763" marR="4763" marT="4763" marB="0" anchor="b">
                    <a:lnL w="12700" cap="flat" cmpd="sng" algn="ctr">
                      <a:solidFill>
                        <a:schemeClr val="tx1"/>
                      </a:solidFill>
                      <a:prstDash val="solid"/>
                      <a:round/>
                      <a:headEnd type="none" w="med" len="med"/>
                      <a:tailEnd type="none" w="med" len="med"/>
                    </a:lnL>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0.10</a:t>
                      </a:r>
                    </a:p>
                  </a:txBody>
                  <a:tcPr marL="4763" marR="4763" marT="4763" marB="0" anchor="b">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0.15</a:t>
                      </a:r>
                    </a:p>
                  </a:txBody>
                  <a:tcPr marL="4763" marR="4763" marT="4763" marB="0" anchor="b">
                    <a:noFill/>
                  </a:tcPr>
                </a:tc>
                <a:tc>
                  <a:txBody>
                    <a:bodyPr/>
                    <a:lstStyle/>
                    <a:p>
                      <a:pPr algn="ctr" fontAlgn="b"/>
                      <a:r>
                        <a:rPr lang="en-US" sz="1600" b="0" i="0" u="none" strike="noStrike">
                          <a:solidFill>
                            <a:srgbClr val="000000"/>
                          </a:solidFill>
                          <a:effectLst/>
                          <a:latin typeface="Roboto" panose="020B0604020202020204" charset="0"/>
                          <a:ea typeface="Roboto" panose="020B0604020202020204" charset="0"/>
                          <a:cs typeface="Roboto" panose="020B0604020202020204" charset="0"/>
                        </a:rPr>
                        <a:t>0.12</a:t>
                      </a:r>
                    </a:p>
                  </a:txBody>
                  <a:tcPr marL="4763" marR="4763" marT="4763"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51390427"/>
                  </a:ext>
                </a:extLst>
              </a:tr>
              <a:tr h="223399">
                <a:tc>
                  <a:txBody>
                    <a:bodyPr/>
                    <a:lstStyle/>
                    <a:p>
                      <a:pPr algn="l"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SD</a:t>
                      </a:r>
                    </a:p>
                  </a:txBody>
                  <a:tcPr marL="4763" marR="4763" marT="4763"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0.53</a:t>
                      </a:r>
                    </a:p>
                  </a:txBody>
                  <a:tcPr marL="4763" marR="4763" marT="4763"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0.45</a:t>
                      </a:r>
                    </a:p>
                  </a:txBody>
                  <a:tcPr marL="4763" marR="4763" marT="4763"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0.48</a:t>
                      </a:r>
                    </a:p>
                  </a:txBody>
                  <a:tcPr marL="4763" marR="4763" marT="4763"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6356718"/>
                  </a:ext>
                </a:extLst>
              </a:tr>
              <a:tr h="223399">
                <a:tc>
                  <a:txBody>
                    <a:bodyPr/>
                    <a:lstStyle/>
                    <a:p>
                      <a:pPr algn="l"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Macro Avg</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0.31</a:t>
                      </a:r>
                    </a:p>
                  </a:txBody>
                  <a:tcPr marL="4763" marR="4763" marT="4763" marB="0" anchor="b">
                    <a:lnT w="12700" cap="flat" cmpd="sng" algn="ctr">
                      <a:solidFill>
                        <a:schemeClr val="tx1"/>
                      </a:solidFill>
                      <a:prstDash val="solid"/>
                      <a:round/>
                      <a:headEnd type="none" w="med" len="med"/>
                      <a:tailEnd type="none" w="med" len="med"/>
                    </a:lnT>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0.30</a:t>
                      </a:r>
                    </a:p>
                  </a:txBody>
                  <a:tcPr marL="4763" marR="4763" marT="4763" marB="0" anchor="b">
                    <a:lnT w="12700" cap="flat" cmpd="sng" algn="ctr">
                      <a:solidFill>
                        <a:schemeClr val="tx1"/>
                      </a:solidFill>
                      <a:prstDash val="solid"/>
                      <a:round/>
                      <a:headEnd type="none" w="med" len="med"/>
                      <a:tailEnd type="none" w="med" len="med"/>
                    </a:lnT>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0.3</a:t>
                      </a:r>
                    </a:p>
                  </a:txBody>
                  <a:tcPr marL="4763" marR="4763" marT="4763"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841689349"/>
                  </a:ext>
                </a:extLst>
              </a:tr>
              <a:tr h="223399">
                <a:tc>
                  <a:txBody>
                    <a:bodyPr/>
                    <a:lstStyle/>
                    <a:p>
                      <a:pPr algn="l"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Weighted Avg</a:t>
                      </a:r>
                    </a:p>
                  </a:txBody>
                  <a:tcPr marL="4763" marR="4763" marT="4763"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0.38</a:t>
                      </a:r>
                    </a:p>
                  </a:txBody>
                  <a:tcPr marL="4763" marR="4763" marT="4763"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0.35</a:t>
                      </a:r>
                    </a:p>
                  </a:txBody>
                  <a:tcPr marL="4763" marR="4763" marT="4763" marB="0" anchor="b">
                    <a:lnB w="12700"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Roboto" panose="020B0604020202020204" charset="0"/>
                          <a:ea typeface="Roboto" panose="020B0604020202020204" charset="0"/>
                          <a:cs typeface="Roboto" panose="020B0604020202020204" charset="0"/>
                        </a:rPr>
                        <a:t>0.37</a:t>
                      </a:r>
                    </a:p>
                  </a:txBody>
                  <a:tcPr marL="4763" marR="4763" marT="4763"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780889"/>
                  </a:ext>
                </a:extLst>
              </a:tr>
            </a:tbl>
          </a:graphicData>
        </a:graphic>
      </p:graphicFrame>
      <p:sp>
        <p:nvSpPr>
          <p:cNvPr id="11" name="TextBox 10">
            <a:extLst>
              <a:ext uri="{FF2B5EF4-FFF2-40B4-BE49-F238E27FC236}">
                <a16:creationId xmlns:a16="http://schemas.microsoft.com/office/drawing/2014/main" id="{3D7EB7BD-0C80-4825-8615-25EFCC0ED8FC}"/>
              </a:ext>
            </a:extLst>
          </p:cNvPr>
          <p:cNvSpPr txBox="1"/>
          <p:nvPr/>
        </p:nvSpPr>
        <p:spPr>
          <a:xfrm>
            <a:off x="1414196" y="1423291"/>
            <a:ext cx="3101009" cy="646331"/>
          </a:xfrm>
          <a:prstGeom prst="rect">
            <a:avLst/>
          </a:prstGeom>
          <a:noFill/>
        </p:spPr>
        <p:txBody>
          <a:bodyPr wrap="square" rtlCol="0">
            <a:spAutoFit/>
          </a:bodyPr>
          <a:lstStyle/>
          <a:p>
            <a:r>
              <a:rPr lang="en-US" b="1" dirty="0"/>
              <a:t>Confusion</a:t>
            </a:r>
          </a:p>
          <a:p>
            <a:r>
              <a:rPr lang="en-US" b="1" dirty="0"/>
              <a:t>Matrix </a:t>
            </a:r>
          </a:p>
        </p:txBody>
      </p:sp>
      <p:graphicFrame>
        <p:nvGraphicFramePr>
          <p:cNvPr id="3" name="Table 2">
            <a:extLst>
              <a:ext uri="{FF2B5EF4-FFF2-40B4-BE49-F238E27FC236}">
                <a16:creationId xmlns:a16="http://schemas.microsoft.com/office/drawing/2014/main" id="{7C69B7EF-559D-4EE0-87FF-AFB426FD6FFB}"/>
              </a:ext>
            </a:extLst>
          </p:cNvPr>
          <p:cNvGraphicFramePr>
            <a:graphicFrameLocks noGrp="1"/>
          </p:cNvGraphicFramePr>
          <p:nvPr>
            <p:extLst>
              <p:ext uri="{D42A27DB-BD31-4B8C-83A1-F6EECF244321}">
                <p14:modId xmlns:p14="http://schemas.microsoft.com/office/powerpoint/2010/main" val="868831566"/>
              </p:ext>
            </p:extLst>
          </p:nvPr>
        </p:nvGraphicFramePr>
        <p:xfrm>
          <a:off x="3137530" y="1069392"/>
          <a:ext cx="3263271" cy="1727595"/>
        </p:xfrm>
        <a:graphic>
          <a:graphicData uri="http://schemas.openxmlformats.org/drawingml/2006/table">
            <a:tbl>
              <a:tblPr>
                <a:tableStyleId>{5C22544A-7EE6-4342-B048-85BDC9FD1C3A}</a:tableStyleId>
              </a:tblPr>
              <a:tblGrid>
                <a:gridCol w="885744">
                  <a:extLst>
                    <a:ext uri="{9D8B030D-6E8A-4147-A177-3AD203B41FA5}">
                      <a16:colId xmlns:a16="http://schemas.microsoft.com/office/drawing/2014/main" val="1398544877"/>
                    </a:ext>
                  </a:extLst>
                </a:gridCol>
                <a:gridCol w="792509">
                  <a:extLst>
                    <a:ext uri="{9D8B030D-6E8A-4147-A177-3AD203B41FA5}">
                      <a16:colId xmlns:a16="http://schemas.microsoft.com/office/drawing/2014/main" val="42052050"/>
                    </a:ext>
                  </a:extLst>
                </a:gridCol>
                <a:gridCol w="792509">
                  <a:extLst>
                    <a:ext uri="{9D8B030D-6E8A-4147-A177-3AD203B41FA5}">
                      <a16:colId xmlns:a16="http://schemas.microsoft.com/office/drawing/2014/main" val="3328268212"/>
                    </a:ext>
                  </a:extLst>
                </a:gridCol>
                <a:gridCol w="792509">
                  <a:extLst>
                    <a:ext uri="{9D8B030D-6E8A-4147-A177-3AD203B41FA5}">
                      <a16:colId xmlns:a16="http://schemas.microsoft.com/office/drawing/2014/main" val="574747089"/>
                    </a:ext>
                  </a:extLst>
                </a:gridCol>
              </a:tblGrid>
              <a:tr h="524433">
                <a:tc>
                  <a:txBody>
                    <a:bodyPr/>
                    <a:lstStyle/>
                    <a:p>
                      <a:pPr marL="0" algn="ctr" defTabSz="914400" rtl="0" eaLnBrk="1" fontAlgn="b" latinLnBrk="0" hangingPunct="1"/>
                      <a:r>
                        <a:rPr lang="en-US" sz="2000" u="none" strike="noStrike" kern="1200" dirty="0">
                          <a:solidFill>
                            <a:schemeClr val="bg1"/>
                          </a:solidFill>
                          <a:effectLst/>
                          <a:latin typeface="Roboto" panose="020B0604020202020204" charset="0"/>
                          <a:ea typeface="Roboto" panose="020B0604020202020204" charset="0"/>
                          <a:cs typeface="Roboto" panose="020B0604020202020204" charset="0"/>
                        </a:rPr>
                        <a:t> </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fontAlgn="b" latinLnBrk="0" hangingPunct="1"/>
                      <a:r>
                        <a:rPr lang="en-US" sz="1400" u="none" strike="noStrike" kern="1200" dirty="0">
                          <a:solidFill>
                            <a:schemeClr val="bg1"/>
                          </a:solidFill>
                          <a:effectLst/>
                          <a:latin typeface="Roboto" panose="020B0604020202020204" charset="0"/>
                          <a:ea typeface="Roboto" panose="020B0604020202020204" charset="0"/>
                          <a:cs typeface="Roboto" panose="020B0604020202020204" charset="0"/>
                        </a:rPr>
                        <a:t>HH</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fontAlgn="b" latinLnBrk="0" hangingPunct="1"/>
                      <a:r>
                        <a:rPr lang="en-US" sz="1400" u="none" strike="noStrike" kern="1200" dirty="0">
                          <a:solidFill>
                            <a:schemeClr val="bg1"/>
                          </a:solidFill>
                          <a:effectLst/>
                          <a:latin typeface="Roboto" panose="020B0604020202020204" charset="0"/>
                          <a:ea typeface="Roboto" panose="020B0604020202020204" charset="0"/>
                          <a:cs typeface="Roboto" panose="020B0604020202020204" charset="0"/>
                        </a:rPr>
                        <a:t>KD</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fontAlgn="b" latinLnBrk="0" hangingPunct="1"/>
                      <a:r>
                        <a:rPr lang="en-US" sz="1400" u="none" strike="noStrike" kern="1200" dirty="0">
                          <a:solidFill>
                            <a:schemeClr val="bg1"/>
                          </a:solidFill>
                          <a:effectLst/>
                          <a:latin typeface="Roboto" panose="020B0604020202020204" charset="0"/>
                          <a:ea typeface="Roboto" panose="020B0604020202020204" charset="0"/>
                          <a:cs typeface="Roboto" panose="020B0604020202020204" charset="0"/>
                        </a:rPr>
                        <a:t>SD</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extLst>
                  <a:ext uri="{0D108BD9-81ED-4DB2-BD59-A6C34878D82A}">
                    <a16:rowId xmlns:a16="http://schemas.microsoft.com/office/drawing/2014/main" val="1041434818"/>
                  </a:ext>
                </a:extLst>
              </a:tr>
              <a:tr h="401054">
                <a:tc>
                  <a:txBody>
                    <a:bodyPr/>
                    <a:lstStyle/>
                    <a:p>
                      <a:pPr algn="ctr" fontAlgn="b"/>
                      <a:r>
                        <a:rPr lang="en-US" sz="1400" b="1" i="0" u="none" strike="noStrike" dirty="0">
                          <a:solidFill>
                            <a:schemeClr val="bg1"/>
                          </a:solidFill>
                          <a:effectLst/>
                          <a:latin typeface="Roboto" panose="020B0604020202020204" charset="0"/>
                          <a:ea typeface="Roboto" panose="020B0604020202020204" charset="0"/>
                          <a:cs typeface="Roboto" panose="020B0604020202020204" charset="0"/>
                        </a:rPr>
                        <a:t>HH</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400" b="0" i="0" u="none" strike="noStrike" dirty="0">
                          <a:solidFill>
                            <a:schemeClr val="tx1"/>
                          </a:solidFill>
                          <a:effectLst/>
                          <a:latin typeface="Roboto" panose="020B0604020202020204" charset="0"/>
                          <a:ea typeface="Roboto" panose="020B0604020202020204" charset="0"/>
                          <a:cs typeface="Roboto" panose="020B0604020202020204" charset="0"/>
                        </a:rPr>
                        <a:t>40</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chemeClr val="tx1"/>
                          </a:solidFill>
                          <a:effectLst/>
                          <a:latin typeface="Roboto" panose="020B0604020202020204" charset="0"/>
                          <a:ea typeface="Roboto" panose="020B0604020202020204" charset="0"/>
                          <a:cs typeface="Roboto" panose="020B0604020202020204" charset="0"/>
                        </a:rPr>
                        <a:t>40</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chemeClr val="tx1"/>
                          </a:solidFill>
                          <a:effectLst/>
                          <a:latin typeface="Roboto" panose="020B0604020202020204" charset="0"/>
                          <a:ea typeface="Roboto" panose="020B0604020202020204" charset="0"/>
                          <a:cs typeface="Roboto" panose="020B0604020202020204" charset="0"/>
                        </a:rPr>
                        <a:t>53</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0579199"/>
                  </a:ext>
                </a:extLst>
              </a:tr>
              <a:tr h="401054">
                <a:tc>
                  <a:txBody>
                    <a:bodyPr/>
                    <a:lstStyle/>
                    <a:p>
                      <a:pPr algn="ctr" fontAlgn="b"/>
                      <a:r>
                        <a:rPr lang="en-US" sz="1400" b="1" i="0" u="none" strike="noStrike" dirty="0">
                          <a:solidFill>
                            <a:schemeClr val="bg1"/>
                          </a:solidFill>
                          <a:effectLst/>
                          <a:latin typeface="Roboto" panose="020B0604020202020204" charset="0"/>
                          <a:ea typeface="Roboto" panose="020B0604020202020204" charset="0"/>
                          <a:cs typeface="Roboto" panose="020B0604020202020204" charset="0"/>
                        </a:rPr>
                        <a:t>KD</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400" b="0" i="0" u="none" strike="noStrike" dirty="0">
                          <a:solidFill>
                            <a:schemeClr val="tx1"/>
                          </a:solidFill>
                          <a:effectLst/>
                          <a:latin typeface="Roboto" panose="020B0604020202020204" charset="0"/>
                          <a:ea typeface="Roboto" panose="020B0604020202020204" charset="0"/>
                          <a:cs typeface="Roboto" panose="020B0604020202020204" charset="0"/>
                        </a:rPr>
                        <a:t>23</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chemeClr val="tx1"/>
                          </a:solidFill>
                          <a:effectLst/>
                          <a:latin typeface="Roboto" panose="020B0604020202020204" charset="0"/>
                          <a:ea typeface="Roboto" panose="020B0604020202020204" charset="0"/>
                          <a:cs typeface="Roboto" panose="020B0604020202020204" charset="0"/>
                        </a:rPr>
                        <a:t>9</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chemeClr val="tx1"/>
                          </a:solidFill>
                          <a:effectLst/>
                          <a:latin typeface="Roboto" panose="020B0604020202020204" charset="0"/>
                          <a:ea typeface="Roboto" panose="020B0604020202020204" charset="0"/>
                          <a:cs typeface="Roboto" panose="020B0604020202020204" charset="0"/>
                        </a:rPr>
                        <a:t>29</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9408389"/>
                  </a:ext>
                </a:extLst>
              </a:tr>
              <a:tr h="401054">
                <a:tc>
                  <a:txBody>
                    <a:bodyPr/>
                    <a:lstStyle/>
                    <a:p>
                      <a:pPr algn="ctr" fontAlgn="b"/>
                      <a:r>
                        <a:rPr lang="en-US" sz="1400" b="1" i="0" u="none" strike="noStrike" dirty="0">
                          <a:solidFill>
                            <a:schemeClr val="bg1"/>
                          </a:solidFill>
                          <a:effectLst/>
                          <a:latin typeface="Roboto" panose="020B0604020202020204" charset="0"/>
                          <a:ea typeface="Roboto" panose="020B0604020202020204" charset="0"/>
                          <a:cs typeface="Roboto" panose="020B0604020202020204" charset="0"/>
                        </a:rPr>
                        <a:t>SD</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400" b="0" i="0" u="none" strike="noStrike" dirty="0">
                          <a:solidFill>
                            <a:schemeClr val="tx1"/>
                          </a:solidFill>
                          <a:effectLst/>
                          <a:latin typeface="Roboto" panose="020B0604020202020204" charset="0"/>
                          <a:ea typeface="Roboto" panose="020B0604020202020204" charset="0"/>
                          <a:cs typeface="Roboto" panose="020B0604020202020204" charset="0"/>
                        </a:rPr>
                        <a:t>76</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chemeClr val="tx1"/>
                          </a:solidFill>
                          <a:effectLst/>
                          <a:latin typeface="Roboto" panose="020B0604020202020204" charset="0"/>
                          <a:ea typeface="Roboto" panose="020B0604020202020204" charset="0"/>
                          <a:cs typeface="Roboto" panose="020B0604020202020204" charset="0"/>
                        </a:rPr>
                        <a:t>38</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chemeClr val="tx1"/>
                          </a:solidFill>
                          <a:effectLst/>
                          <a:latin typeface="Roboto" panose="020B0604020202020204" charset="0"/>
                          <a:ea typeface="Roboto" panose="020B0604020202020204" charset="0"/>
                          <a:cs typeface="Roboto" panose="020B0604020202020204" charset="0"/>
                        </a:rPr>
                        <a:t>92</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4981103"/>
                  </a:ext>
                </a:extLst>
              </a:tr>
            </a:tbl>
          </a:graphicData>
        </a:graphic>
      </p:graphicFrame>
      <p:sp>
        <p:nvSpPr>
          <p:cNvPr id="4" name="TextBox 3">
            <a:extLst>
              <a:ext uri="{FF2B5EF4-FFF2-40B4-BE49-F238E27FC236}">
                <a16:creationId xmlns:a16="http://schemas.microsoft.com/office/drawing/2014/main" id="{07F6F24A-01CB-48B9-9F55-BD4498300749}"/>
              </a:ext>
            </a:extLst>
          </p:cNvPr>
          <p:cNvSpPr txBox="1"/>
          <p:nvPr/>
        </p:nvSpPr>
        <p:spPr>
          <a:xfrm>
            <a:off x="657188" y="6091763"/>
            <a:ext cx="7474226" cy="584775"/>
          </a:xfrm>
          <a:prstGeom prst="rect">
            <a:avLst/>
          </a:prstGeom>
          <a:noFill/>
        </p:spPr>
        <p:txBody>
          <a:bodyPr wrap="square" rtlCol="0">
            <a:spAutoFit/>
          </a:bodyPr>
          <a:lstStyle/>
          <a:p>
            <a:r>
              <a:rPr lang="en-US" sz="1600" dirty="0"/>
              <a:t>*trained on MDB data only, 3 instrument classes, 9 features from logistic regression, sigmoid</a:t>
            </a:r>
          </a:p>
        </p:txBody>
      </p:sp>
    </p:spTree>
    <p:extLst>
      <p:ext uri="{BB962C8B-B14F-4D97-AF65-F5344CB8AC3E}">
        <p14:creationId xmlns:p14="http://schemas.microsoft.com/office/powerpoint/2010/main" val="3489606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6CCFBC-CEEA-8445-9C0A-80973839FEA5}"/>
              </a:ext>
            </a:extLst>
          </p:cNvPr>
          <p:cNvSpPr>
            <a:spLocks noGrp="1"/>
          </p:cNvSpPr>
          <p:nvPr>
            <p:ph type="title"/>
          </p:nvPr>
        </p:nvSpPr>
        <p:spPr/>
        <p:txBody>
          <a:bodyPr/>
          <a:lstStyle/>
          <a:p>
            <a:r>
              <a:rPr lang="en-US" dirty="0"/>
              <a:t>Conclusions</a:t>
            </a:r>
          </a:p>
        </p:txBody>
      </p:sp>
      <p:sp>
        <p:nvSpPr>
          <p:cNvPr id="2" name="TextBox 1">
            <a:extLst>
              <a:ext uri="{FF2B5EF4-FFF2-40B4-BE49-F238E27FC236}">
                <a16:creationId xmlns:a16="http://schemas.microsoft.com/office/drawing/2014/main" id="{61C93120-6201-4D89-9827-CEAD8123BE25}"/>
              </a:ext>
            </a:extLst>
          </p:cNvPr>
          <p:cNvSpPr txBox="1"/>
          <p:nvPr/>
        </p:nvSpPr>
        <p:spPr>
          <a:xfrm>
            <a:off x="750771" y="1665171"/>
            <a:ext cx="6728058"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Model works well when the drum sounds are separated out</a:t>
            </a:r>
          </a:p>
          <a:p>
            <a:pPr marL="285750" indent="-285750">
              <a:buFont typeface="Arial" panose="020B0604020202020204" pitchFamily="34" charset="0"/>
              <a:buChar char="•"/>
            </a:pPr>
            <a:r>
              <a:rPr lang="en-US" sz="2000" dirty="0"/>
              <a:t>Predictions are worse for polyphonic audio</a:t>
            </a:r>
          </a:p>
          <a:p>
            <a:pPr marL="285750" indent="-285750">
              <a:buFont typeface="Arial" panose="020B0604020202020204" pitchFamily="34" charset="0"/>
              <a:buChar char="•"/>
            </a:pPr>
            <a:r>
              <a:rPr lang="en-US" sz="2000" dirty="0"/>
              <a:t>Kick drum prediction was problematic</a:t>
            </a:r>
          </a:p>
          <a:p>
            <a:pPr marL="285750" indent="-285750">
              <a:buFont typeface="Arial" panose="020B0604020202020204" pitchFamily="34" charset="0"/>
              <a:buChar char="•"/>
            </a:pPr>
            <a:r>
              <a:rPr lang="en-US" sz="2000" dirty="0"/>
              <a:t>Feature selection and kernel type have a significant impact on model performance</a:t>
            </a:r>
          </a:p>
          <a:p>
            <a:pPr marL="285750" indent="-285750">
              <a:buFont typeface="Arial" panose="020B0604020202020204" pitchFamily="34" charset="0"/>
              <a:buChar char="•"/>
            </a:pPr>
            <a:r>
              <a:rPr lang="en-US" sz="2000" dirty="0"/>
              <a:t>Best feature set and kernel type depended on the data source</a:t>
            </a:r>
          </a:p>
        </p:txBody>
      </p:sp>
    </p:spTree>
    <p:extLst>
      <p:ext uri="{BB962C8B-B14F-4D97-AF65-F5344CB8AC3E}">
        <p14:creationId xmlns:p14="http://schemas.microsoft.com/office/powerpoint/2010/main" val="1888731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9ACE267-5498-454D-8569-493E6EDFE21F}"/>
              </a:ext>
            </a:extLst>
          </p:cNvPr>
          <p:cNvSpPr>
            <a:spLocks noGrp="1"/>
          </p:cNvSpPr>
          <p:nvPr>
            <p:ph idx="1"/>
          </p:nvPr>
        </p:nvSpPr>
        <p:spPr>
          <a:xfrm>
            <a:off x="285750" y="1215483"/>
            <a:ext cx="8240412" cy="2519119"/>
          </a:xfrm>
        </p:spPr>
        <p:txBody>
          <a:bodyPr>
            <a:normAutofit/>
          </a:bodyPr>
          <a:lstStyle/>
          <a:p>
            <a:r>
              <a:rPr lang="en-US" sz="2600" dirty="0"/>
              <a:t>Transcribe specific percussive sounds in a polyphonic texture</a:t>
            </a:r>
          </a:p>
          <a:p>
            <a:pPr marL="0" indent="0">
              <a:buNone/>
            </a:pPr>
            <a:endParaRPr lang="en-US" sz="2600" dirty="0"/>
          </a:p>
        </p:txBody>
      </p:sp>
      <p:sp>
        <p:nvSpPr>
          <p:cNvPr id="8" name="Title 3">
            <a:extLst>
              <a:ext uri="{FF2B5EF4-FFF2-40B4-BE49-F238E27FC236}">
                <a16:creationId xmlns:a16="http://schemas.microsoft.com/office/drawing/2014/main" id="{FC1938BC-B4E1-40FC-B08A-B73771E8FE3D}"/>
              </a:ext>
            </a:extLst>
          </p:cNvPr>
          <p:cNvSpPr txBox="1">
            <a:spLocks/>
          </p:cNvSpPr>
          <p:nvPr/>
        </p:nvSpPr>
        <p:spPr>
          <a:xfrm>
            <a:off x="285750" y="263991"/>
            <a:ext cx="8572500"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2800" dirty="0"/>
              <a:t>Problem Statement</a:t>
            </a:r>
          </a:p>
        </p:txBody>
      </p:sp>
      <p:sp>
        <p:nvSpPr>
          <p:cNvPr id="12" name="Title 3">
            <a:extLst>
              <a:ext uri="{FF2B5EF4-FFF2-40B4-BE49-F238E27FC236}">
                <a16:creationId xmlns:a16="http://schemas.microsoft.com/office/drawing/2014/main" id="{914677B1-2F3A-4945-9F9A-E63C754847CF}"/>
              </a:ext>
            </a:extLst>
          </p:cNvPr>
          <p:cNvSpPr txBox="1">
            <a:spLocks/>
          </p:cNvSpPr>
          <p:nvPr/>
        </p:nvSpPr>
        <p:spPr>
          <a:xfrm>
            <a:off x="285750" y="2310108"/>
            <a:ext cx="8572500"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2800" dirty="0"/>
              <a:t>General Approach</a:t>
            </a:r>
          </a:p>
        </p:txBody>
      </p:sp>
      <p:sp>
        <p:nvSpPr>
          <p:cNvPr id="3" name="Oval 2">
            <a:extLst>
              <a:ext uri="{FF2B5EF4-FFF2-40B4-BE49-F238E27FC236}">
                <a16:creationId xmlns:a16="http://schemas.microsoft.com/office/drawing/2014/main" id="{D5E7E587-204D-4809-9AB6-28A473DE12C7}"/>
              </a:ext>
            </a:extLst>
          </p:cNvPr>
          <p:cNvSpPr/>
          <p:nvPr/>
        </p:nvSpPr>
        <p:spPr>
          <a:xfrm>
            <a:off x="548639" y="3140573"/>
            <a:ext cx="1491915" cy="7851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Audio signal</a:t>
            </a:r>
          </a:p>
        </p:txBody>
      </p:sp>
      <p:sp>
        <p:nvSpPr>
          <p:cNvPr id="4" name="Rectangle 3">
            <a:extLst>
              <a:ext uri="{FF2B5EF4-FFF2-40B4-BE49-F238E27FC236}">
                <a16:creationId xmlns:a16="http://schemas.microsoft.com/office/drawing/2014/main" id="{F7E6F712-5194-430B-9E45-0BBA684686CB}"/>
              </a:ext>
            </a:extLst>
          </p:cNvPr>
          <p:cNvSpPr/>
          <p:nvPr/>
        </p:nvSpPr>
        <p:spPr>
          <a:xfrm>
            <a:off x="514950" y="4341943"/>
            <a:ext cx="1559293" cy="7851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Extract features</a:t>
            </a:r>
          </a:p>
        </p:txBody>
      </p:sp>
      <p:sp>
        <p:nvSpPr>
          <p:cNvPr id="6" name="Rectangle 5">
            <a:extLst>
              <a:ext uri="{FF2B5EF4-FFF2-40B4-BE49-F238E27FC236}">
                <a16:creationId xmlns:a16="http://schemas.microsoft.com/office/drawing/2014/main" id="{D03162C0-86A3-40B1-B291-0486DE7138DF}"/>
              </a:ext>
            </a:extLst>
          </p:cNvPr>
          <p:cNvSpPr/>
          <p:nvPr/>
        </p:nvSpPr>
        <p:spPr>
          <a:xfrm>
            <a:off x="2627697" y="4342197"/>
            <a:ext cx="1559293" cy="7851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Select feature set</a:t>
            </a:r>
          </a:p>
        </p:txBody>
      </p:sp>
      <p:sp>
        <p:nvSpPr>
          <p:cNvPr id="10" name="Rectangle 9">
            <a:extLst>
              <a:ext uri="{FF2B5EF4-FFF2-40B4-BE49-F238E27FC236}">
                <a16:creationId xmlns:a16="http://schemas.microsoft.com/office/drawing/2014/main" id="{7C144BB6-C87B-4CBC-9A0A-E17AFE0CE1FD}"/>
              </a:ext>
            </a:extLst>
          </p:cNvPr>
          <p:cNvSpPr/>
          <p:nvPr/>
        </p:nvSpPr>
        <p:spPr>
          <a:xfrm>
            <a:off x="4841507" y="4342197"/>
            <a:ext cx="1559293" cy="7851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Run classification model</a:t>
            </a:r>
          </a:p>
        </p:txBody>
      </p:sp>
      <p:sp>
        <p:nvSpPr>
          <p:cNvPr id="7" name="Flowchart: Data 6">
            <a:extLst>
              <a:ext uri="{FF2B5EF4-FFF2-40B4-BE49-F238E27FC236}">
                <a16:creationId xmlns:a16="http://schemas.microsoft.com/office/drawing/2014/main" id="{2FE85A77-3C16-4BB8-B88B-0E791730E40A}"/>
              </a:ext>
            </a:extLst>
          </p:cNvPr>
          <p:cNvSpPr/>
          <p:nvPr/>
        </p:nvSpPr>
        <p:spPr>
          <a:xfrm>
            <a:off x="6992756" y="4931303"/>
            <a:ext cx="1636294" cy="859099"/>
          </a:xfrm>
          <a:prstGeom prst="flowChartInputOut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Ground truth labels</a:t>
            </a:r>
          </a:p>
        </p:txBody>
      </p:sp>
      <p:sp>
        <p:nvSpPr>
          <p:cNvPr id="9" name="Rectangle 8">
            <a:extLst>
              <a:ext uri="{FF2B5EF4-FFF2-40B4-BE49-F238E27FC236}">
                <a16:creationId xmlns:a16="http://schemas.microsoft.com/office/drawing/2014/main" id="{2E73061F-B23F-48D3-BDCF-DAC12543BDA2}"/>
              </a:ext>
            </a:extLst>
          </p:cNvPr>
          <p:cNvSpPr/>
          <p:nvPr/>
        </p:nvSpPr>
        <p:spPr>
          <a:xfrm>
            <a:off x="4841507" y="5594391"/>
            <a:ext cx="1559293" cy="8590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Evaluate model</a:t>
            </a:r>
          </a:p>
        </p:txBody>
      </p:sp>
      <p:sp>
        <p:nvSpPr>
          <p:cNvPr id="11" name="Flowchart: Manual Input 10">
            <a:extLst>
              <a:ext uri="{FF2B5EF4-FFF2-40B4-BE49-F238E27FC236}">
                <a16:creationId xmlns:a16="http://schemas.microsoft.com/office/drawing/2014/main" id="{9802D152-39DD-4AEE-BCEE-E62D085D89D2}"/>
              </a:ext>
            </a:extLst>
          </p:cNvPr>
          <p:cNvSpPr/>
          <p:nvPr/>
        </p:nvSpPr>
        <p:spPr>
          <a:xfrm>
            <a:off x="4876691" y="3171373"/>
            <a:ext cx="1491915" cy="651372"/>
          </a:xfrm>
          <a:prstGeom prst="flowChartManualIn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Model parameters</a:t>
            </a:r>
          </a:p>
        </p:txBody>
      </p:sp>
      <p:cxnSp>
        <p:nvCxnSpPr>
          <p:cNvPr id="15" name="Straight Arrow Connector 14">
            <a:extLst>
              <a:ext uri="{FF2B5EF4-FFF2-40B4-BE49-F238E27FC236}">
                <a16:creationId xmlns:a16="http://schemas.microsoft.com/office/drawing/2014/main" id="{45344248-FB59-47DC-8570-1FCA163095A7}"/>
              </a:ext>
            </a:extLst>
          </p:cNvPr>
          <p:cNvCxnSpPr>
            <a:stCxn id="3" idx="4"/>
            <a:endCxn id="4" idx="0"/>
          </p:cNvCxnSpPr>
          <p:nvPr/>
        </p:nvCxnSpPr>
        <p:spPr>
          <a:xfrm>
            <a:off x="1294597" y="3925691"/>
            <a:ext cx="0" cy="4162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2F3213C-60DB-447A-9CF3-0491FD52DEF7}"/>
              </a:ext>
            </a:extLst>
          </p:cNvPr>
          <p:cNvCxnSpPr>
            <a:stCxn id="4" idx="3"/>
            <a:endCxn id="6" idx="1"/>
          </p:cNvCxnSpPr>
          <p:nvPr/>
        </p:nvCxnSpPr>
        <p:spPr>
          <a:xfrm>
            <a:off x="2074243" y="4734502"/>
            <a:ext cx="553454" cy="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D02D25E-FC78-4167-876C-EB60566072E3}"/>
              </a:ext>
            </a:extLst>
          </p:cNvPr>
          <p:cNvCxnSpPr>
            <a:cxnSpLocks/>
            <a:stCxn id="6" idx="3"/>
            <a:endCxn id="10" idx="1"/>
          </p:cNvCxnSpPr>
          <p:nvPr/>
        </p:nvCxnSpPr>
        <p:spPr>
          <a:xfrm>
            <a:off x="4186990" y="4734756"/>
            <a:ext cx="6545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2DA7AD-ED87-4D23-949C-9594E4B7145E}"/>
              </a:ext>
            </a:extLst>
          </p:cNvPr>
          <p:cNvCxnSpPr>
            <a:cxnSpLocks/>
            <a:stCxn id="11" idx="2"/>
            <a:endCxn id="10" idx="0"/>
          </p:cNvCxnSpPr>
          <p:nvPr/>
        </p:nvCxnSpPr>
        <p:spPr>
          <a:xfrm flipH="1">
            <a:off x="5621154" y="3822745"/>
            <a:ext cx="1495" cy="5194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C1648BA-9F2C-4FB5-B458-6D8EE5A21CE9}"/>
              </a:ext>
            </a:extLst>
          </p:cNvPr>
          <p:cNvCxnSpPr>
            <a:stCxn id="10" idx="2"/>
            <a:endCxn id="9" idx="0"/>
          </p:cNvCxnSpPr>
          <p:nvPr/>
        </p:nvCxnSpPr>
        <p:spPr>
          <a:xfrm>
            <a:off x="5621154" y="5127315"/>
            <a:ext cx="0" cy="467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38952CD-F0CE-444F-A17C-E697B4B8FD9E}"/>
              </a:ext>
            </a:extLst>
          </p:cNvPr>
          <p:cNvCxnSpPr>
            <a:stCxn id="7" idx="3"/>
            <a:endCxn id="9" idx="3"/>
          </p:cNvCxnSpPr>
          <p:nvPr/>
        </p:nvCxnSpPr>
        <p:spPr>
          <a:xfrm rot="5400000">
            <a:off x="6907268" y="5283934"/>
            <a:ext cx="233539" cy="124647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8A187F55-0C38-4646-AC81-33C818EE7841}"/>
              </a:ext>
            </a:extLst>
          </p:cNvPr>
          <p:cNvCxnSpPr>
            <a:stCxn id="9" idx="1"/>
            <a:endCxn id="6" idx="2"/>
          </p:cNvCxnSpPr>
          <p:nvPr/>
        </p:nvCxnSpPr>
        <p:spPr>
          <a:xfrm rot="10800000">
            <a:off x="3407345" y="5127315"/>
            <a:ext cx="1434163" cy="89662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91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8F5C-E3BB-4052-B5F8-A5C48AACF2DC}"/>
              </a:ext>
            </a:extLst>
          </p:cNvPr>
          <p:cNvSpPr>
            <a:spLocks noGrp="1"/>
          </p:cNvSpPr>
          <p:nvPr>
            <p:ph type="title"/>
          </p:nvPr>
        </p:nvSpPr>
        <p:spPr/>
        <p:txBody>
          <a:bodyPr>
            <a:normAutofit/>
          </a:bodyPr>
          <a:lstStyle/>
          <a:p>
            <a:r>
              <a:rPr lang="en-US" dirty="0"/>
              <a:t>Data Sources</a:t>
            </a:r>
          </a:p>
        </p:txBody>
      </p:sp>
      <p:sp>
        <p:nvSpPr>
          <p:cNvPr id="3" name="Content Placeholder 2">
            <a:extLst>
              <a:ext uri="{FF2B5EF4-FFF2-40B4-BE49-F238E27FC236}">
                <a16:creationId xmlns:a16="http://schemas.microsoft.com/office/drawing/2014/main" id="{4B71EC59-2E7B-4663-9FAD-AEC7EE358B07}"/>
              </a:ext>
            </a:extLst>
          </p:cNvPr>
          <p:cNvSpPr>
            <a:spLocks noGrp="1"/>
          </p:cNvSpPr>
          <p:nvPr>
            <p:ph sz="half" idx="1"/>
          </p:nvPr>
        </p:nvSpPr>
        <p:spPr>
          <a:xfrm>
            <a:off x="284285" y="1215483"/>
            <a:ext cx="7175294" cy="4961480"/>
          </a:xfrm>
        </p:spPr>
        <p:txBody>
          <a:bodyPr/>
          <a:lstStyle/>
          <a:p>
            <a:endParaRPr lang="en-US" sz="1800" dirty="0"/>
          </a:p>
          <a:p>
            <a:pPr marL="0" indent="0">
              <a:buNone/>
            </a:pPr>
            <a:endParaRPr lang="en-US" sz="1800" dirty="0"/>
          </a:p>
        </p:txBody>
      </p:sp>
      <p:graphicFrame>
        <p:nvGraphicFramePr>
          <p:cNvPr id="5" name="Table 4">
            <a:extLst>
              <a:ext uri="{FF2B5EF4-FFF2-40B4-BE49-F238E27FC236}">
                <a16:creationId xmlns:a16="http://schemas.microsoft.com/office/drawing/2014/main" id="{35C8ACE0-9461-4B60-8EE0-9395BE824D37}"/>
              </a:ext>
            </a:extLst>
          </p:cNvPr>
          <p:cNvGraphicFramePr>
            <a:graphicFrameLocks noGrp="1"/>
          </p:cNvGraphicFramePr>
          <p:nvPr>
            <p:extLst>
              <p:ext uri="{D42A27DB-BD31-4B8C-83A1-F6EECF244321}">
                <p14:modId xmlns:p14="http://schemas.microsoft.com/office/powerpoint/2010/main" val="4088694144"/>
              </p:ext>
            </p:extLst>
          </p:nvPr>
        </p:nvGraphicFramePr>
        <p:xfrm>
          <a:off x="1114386" y="1333118"/>
          <a:ext cx="6096000" cy="13817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024887359"/>
                    </a:ext>
                  </a:extLst>
                </a:gridCol>
                <a:gridCol w="1524000">
                  <a:extLst>
                    <a:ext uri="{9D8B030D-6E8A-4147-A177-3AD203B41FA5}">
                      <a16:colId xmlns:a16="http://schemas.microsoft.com/office/drawing/2014/main" val="3025665832"/>
                    </a:ext>
                  </a:extLst>
                </a:gridCol>
                <a:gridCol w="1524000">
                  <a:extLst>
                    <a:ext uri="{9D8B030D-6E8A-4147-A177-3AD203B41FA5}">
                      <a16:colId xmlns:a16="http://schemas.microsoft.com/office/drawing/2014/main" val="2790704649"/>
                    </a:ext>
                  </a:extLst>
                </a:gridCol>
                <a:gridCol w="1524000">
                  <a:extLst>
                    <a:ext uri="{9D8B030D-6E8A-4147-A177-3AD203B41FA5}">
                      <a16:colId xmlns:a16="http://schemas.microsoft.com/office/drawing/2014/main" val="3551845848"/>
                    </a:ext>
                  </a:extLst>
                </a:gridCol>
              </a:tblGrid>
              <a:tr h="370840">
                <a:tc>
                  <a:txBody>
                    <a:bodyPr/>
                    <a:lstStyle/>
                    <a:p>
                      <a:endParaRPr lang="en-US" dirty="0"/>
                    </a:p>
                  </a:txBody>
                  <a:tcPr>
                    <a:lnB w="12700" cap="flat" cmpd="sng" algn="ctr">
                      <a:solidFill>
                        <a:schemeClr val="tx1"/>
                      </a:solidFill>
                      <a:prstDash val="solid"/>
                      <a:round/>
                      <a:headEnd type="none" w="med" len="med"/>
                      <a:tailEnd type="none" w="med" len="med"/>
                    </a:lnB>
                    <a:solidFill>
                      <a:srgbClr val="857437"/>
                    </a:solidFill>
                  </a:tcPr>
                </a:tc>
                <a:tc>
                  <a:txBody>
                    <a:bodyPr/>
                    <a:lstStyle/>
                    <a:p>
                      <a:r>
                        <a:rPr lang="en-US" dirty="0" err="1"/>
                        <a:t>MedleyDB</a:t>
                      </a:r>
                      <a:r>
                        <a:rPr lang="en-US" dirty="0"/>
                        <a:t> Drums</a:t>
                      </a:r>
                      <a:r>
                        <a:rPr lang="en-US" baseline="30000" dirty="0"/>
                        <a:t>1</a:t>
                      </a:r>
                    </a:p>
                  </a:txBody>
                  <a:tcPr>
                    <a:lnB w="12700" cap="flat" cmpd="sng" algn="ctr">
                      <a:solidFill>
                        <a:schemeClr val="tx1"/>
                      </a:solidFill>
                      <a:prstDash val="solid"/>
                      <a:round/>
                      <a:headEnd type="none" w="med" len="med"/>
                      <a:tailEnd type="none" w="med" len="med"/>
                    </a:lnB>
                    <a:solidFill>
                      <a:srgbClr val="857437"/>
                    </a:solidFill>
                  </a:tcPr>
                </a:tc>
                <a:tc>
                  <a:txBody>
                    <a:bodyPr/>
                    <a:lstStyle/>
                    <a:p>
                      <a:r>
                        <a:rPr lang="en-US" dirty="0"/>
                        <a:t>ENST</a:t>
                      </a:r>
                      <a:r>
                        <a:rPr lang="en-US" baseline="30000" dirty="0"/>
                        <a:t>2</a:t>
                      </a:r>
                    </a:p>
                  </a:txBody>
                  <a:tcPr>
                    <a:lnB w="12700" cap="flat" cmpd="sng" algn="ctr">
                      <a:solidFill>
                        <a:schemeClr val="tx1"/>
                      </a:solidFill>
                      <a:prstDash val="solid"/>
                      <a:round/>
                      <a:headEnd type="none" w="med" len="med"/>
                      <a:tailEnd type="none" w="med" len="med"/>
                    </a:lnB>
                    <a:solidFill>
                      <a:srgbClr val="857437"/>
                    </a:solidFill>
                  </a:tcPr>
                </a:tc>
                <a:tc>
                  <a:txBody>
                    <a:bodyPr/>
                    <a:lstStyle/>
                    <a:p>
                      <a:r>
                        <a:rPr lang="en-US" dirty="0"/>
                        <a:t>IDMT-SMT</a:t>
                      </a:r>
                      <a:r>
                        <a:rPr lang="en-US" baseline="30000" dirty="0"/>
                        <a:t>3</a:t>
                      </a:r>
                    </a:p>
                  </a:txBody>
                  <a:tcPr>
                    <a:lnB w="12700" cap="flat" cmpd="sng" algn="ctr">
                      <a:solidFill>
                        <a:schemeClr val="tx1"/>
                      </a:solidFill>
                      <a:prstDash val="solid"/>
                      <a:round/>
                      <a:headEnd type="none" w="med" len="med"/>
                      <a:tailEnd type="none" w="med" len="med"/>
                    </a:lnB>
                    <a:solidFill>
                      <a:srgbClr val="857437"/>
                    </a:solidFill>
                  </a:tcPr>
                </a:tc>
                <a:extLst>
                  <a:ext uri="{0D108BD9-81ED-4DB2-BD59-A6C34878D82A}">
                    <a16:rowId xmlns:a16="http://schemas.microsoft.com/office/drawing/2014/main" val="4120878709"/>
                  </a:ext>
                </a:extLst>
              </a:tr>
              <a:tr h="370840">
                <a:tc>
                  <a:txBody>
                    <a:bodyPr/>
                    <a:lstStyle/>
                    <a:p>
                      <a:r>
                        <a:rPr lang="en-US" dirty="0"/>
                        <a:t>Tracks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143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9269131"/>
                  </a:ext>
                </a:extLst>
              </a:tr>
              <a:tr h="370840">
                <a:tc>
                  <a:txBody>
                    <a:bodyPr/>
                    <a:lstStyle/>
                    <a:p>
                      <a:r>
                        <a:rPr lang="en-US" dirty="0"/>
                        <a:t>Instruments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0852930"/>
                  </a:ext>
                </a:extLst>
              </a:tr>
            </a:tbl>
          </a:graphicData>
        </a:graphic>
      </p:graphicFrame>
      <p:sp>
        <p:nvSpPr>
          <p:cNvPr id="6" name="TextBox 5">
            <a:extLst>
              <a:ext uri="{FF2B5EF4-FFF2-40B4-BE49-F238E27FC236}">
                <a16:creationId xmlns:a16="http://schemas.microsoft.com/office/drawing/2014/main" id="{C714FC4B-BE5E-4D7C-B218-90AFA66C6EF6}"/>
              </a:ext>
            </a:extLst>
          </p:cNvPr>
          <p:cNvSpPr txBox="1"/>
          <p:nvPr/>
        </p:nvSpPr>
        <p:spPr>
          <a:xfrm>
            <a:off x="349493" y="3171106"/>
            <a:ext cx="780942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All data sources annotated with instruments at specific times</a:t>
            </a:r>
          </a:p>
          <a:p>
            <a:pPr marL="285750" indent="-285750">
              <a:buFont typeface="Arial" panose="020B0604020202020204" pitchFamily="34" charset="0"/>
              <a:buChar char="•"/>
            </a:pPr>
            <a:r>
              <a:rPr lang="en-US" dirty="0"/>
              <a:t>Instruments common across all 3 datasets: snare drum (SD), hi-hat (HH), kick drum (KD)</a:t>
            </a:r>
          </a:p>
          <a:p>
            <a:pPr marL="285750" indent="-285750">
              <a:buFont typeface="Arial" panose="020B0604020202020204" pitchFamily="34" charset="0"/>
              <a:buChar char="•"/>
            </a:pPr>
            <a:r>
              <a:rPr lang="en-US" dirty="0"/>
              <a:t>Other instruments included in baseline model (MDB only): </a:t>
            </a:r>
          </a:p>
          <a:p>
            <a:pPr marL="742950" lvl="1" indent="-285750">
              <a:buFont typeface="Arial" panose="020B0604020202020204" pitchFamily="34" charset="0"/>
              <a:buChar char="•"/>
            </a:pPr>
            <a:r>
              <a:rPr lang="en-US" dirty="0"/>
              <a:t>cymbal (CY), tom (TT), other (OT)</a:t>
            </a:r>
          </a:p>
        </p:txBody>
      </p:sp>
      <p:sp>
        <p:nvSpPr>
          <p:cNvPr id="7" name="Rectangle 6">
            <a:extLst>
              <a:ext uri="{FF2B5EF4-FFF2-40B4-BE49-F238E27FC236}">
                <a16:creationId xmlns:a16="http://schemas.microsoft.com/office/drawing/2014/main" id="{5BD8F56F-35D0-4B76-AD50-172FCFD51FB8}"/>
              </a:ext>
            </a:extLst>
          </p:cNvPr>
          <p:cNvSpPr/>
          <p:nvPr/>
        </p:nvSpPr>
        <p:spPr>
          <a:xfrm>
            <a:off x="285749" y="5456950"/>
            <a:ext cx="8463804" cy="1169551"/>
          </a:xfrm>
          <a:prstGeom prst="rect">
            <a:avLst/>
          </a:prstGeom>
        </p:spPr>
        <p:txBody>
          <a:bodyPr wrap="square">
            <a:spAutoFit/>
          </a:bodyPr>
          <a:lstStyle/>
          <a:p>
            <a:r>
              <a:rPr lang="en-US" sz="1200" baseline="30000" dirty="0"/>
              <a:t>1 </a:t>
            </a:r>
            <a:r>
              <a:rPr lang="en-US" sz="1000" dirty="0"/>
              <a:t>C. </a:t>
            </a:r>
            <a:r>
              <a:rPr lang="en-US" sz="1000" dirty="0" err="1"/>
              <a:t>Southall</a:t>
            </a:r>
            <a:r>
              <a:rPr lang="en-US" sz="1000" dirty="0"/>
              <a:t>, C.-W. Wu, A. Lerch, and J. </a:t>
            </a:r>
            <a:r>
              <a:rPr lang="en-US" sz="1000" dirty="0" err="1"/>
              <a:t>Hockman</a:t>
            </a:r>
            <a:r>
              <a:rPr lang="en-US" sz="1000" dirty="0"/>
              <a:t>, “MDB Drums -- An Annotated Subset of </a:t>
            </a:r>
            <a:r>
              <a:rPr lang="en-US" sz="1000" dirty="0" err="1"/>
              <a:t>MedleyDB</a:t>
            </a:r>
            <a:r>
              <a:rPr lang="en-US" sz="1000" dirty="0"/>
              <a:t> for Automatic Drum Transcription,” International Society for Music Information Retrieval Conference (ISMIR), At Suzhou, China, 2017.</a:t>
            </a:r>
            <a:r>
              <a:rPr lang="en-US" sz="1000" baseline="30000" dirty="0"/>
              <a:t>2 </a:t>
            </a:r>
            <a:r>
              <a:rPr lang="en-US" sz="1000" dirty="0"/>
              <a:t>O. Gillet and G. Richard, “ENST-Drums: an extensive audio-visual database for drum signals processing,” p. 4. </a:t>
            </a:r>
          </a:p>
          <a:p>
            <a:r>
              <a:rPr lang="en-US" sz="1000" baseline="30000" dirty="0"/>
              <a:t>2</a:t>
            </a:r>
            <a:r>
              <a:rPr lang="en-US" sz="1000" dirty="0"/>
              <a:t> O. Gillet and G. Richard, “ENST-Drums: an extensive audio-visual database for drum signals processing,” In Proc of ISMIR’06, Victoria, Canada, 2006. </a:t>
            </a:r>
          </a:p>
          <a:p>
            <a:r>
              <a:rPr lang="en-US" sz="1000" baseline="30000" dirty="0"/>
              <a:t>3 </a:t>
            </a:r>
            <a:r>
              <a:rPr lang="en-US" sz="1000" dirty="0"/>
              <a:t>C. Dittmar, D. Gartner, “Real-time transcription and separation of drum recordings based on NMF decomposition”, Proceedings of the 17th International Conference on Digital Audio Effects (DAFx-14), Erlangen, Germany, 2014</a:t>
            </a:r>
            <a:endParaRPr lang="en-US" sz="1000" dirty="0">
              <a:highlight>
                <a:srgbClr val="FFFF00"/>
              </a:highlight>
            </a:endParaRPr>
          </a:p>
        </p:txBody>
      </p:sp>
    </p:spTree>
    <p:extLst>
      <p:ext uri="{BB962C8B-B14F-4D97-AF65-F5344CB8AC3E}">
        <p14:creationId xmlns:p14="http://schemas.microsoft.com/office/powerpoint/2010/main" val="2569474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2AB29-B590-4861-8572-670F1DB4FA6C}"/>
              </a:ext>
            </a:extLst>
          </p:cNvPr>
          <p:cNvSpPr>
            <a:spLocks noGrp="1"/>
          </p:cNvSpPr>
          <p:nvPr>
            <p:ph type="title"/>
          </p:nvPr>
        </p:nvSpPr>
        <p:spPr/>
        <p:txBody>
          <a:bodyPr/>
          <a:lstStyle/>
          <a:p>
            <a:r>
              <a:rPr lang="en-US" dirty="0"/>
              <a:t>Classification Model</a:t>
            </a:r>
          </a:p>
        </p:txBody>
      </p:sp>
      <p:sp>
        <p:nvSpPr>
          <p:cNvPr id="3" name="Content Placeholder 2">
            <a:extLst>
              <a:ext uri="{FF2B5EF4-FFF2-40B4-BE49-F238E27FC236}">
                <a16:creationId xmlns:a16="http://schemas.microsoft.com/office/drawing/2014/main" id="{0F1DBD7C-A4DA-4F56-B738-5C8DB9E4C56E}"/>
              </a:ext>
            </a:extLst>
          </p:cNvPr>
          <p:cNvSpPr>
            <a:spLocks noGrp="1"/>
          </p:cNvSpPr>
          <p:nvPr>
            <p:ph sz="half" idx="1"/>
          </p:nvPr>
        </p:nvSpPr>
        <p:spPr>
          <a:xfrm>
            <a:off x="284285" y="1215483"/>
            <a:ext cx="8250115" cy="4961480"/>
          </a:xfrm>
        </p:spPr>
        <p:txBody>
          <a:bodyPr/>
          <a:lstStyle/>
          <a:p>
            <a:r>
              <a:rPr lang="en-US" sz="2400" dirty="0"/>
              <a:t>Support Vector Machine (SVM)</a:t>
            </a:r>
          </a:p>
          <a:p>
            <a:pPr lvl="1"/>
            <a:r>
              <a:rPr lang="en-US" sz="2000" dirty="0"/>
              <a:t>Implemented using </a:t>
            </a:r>
            <a:r>
              <a:rPr lang="en-US" sz="2000" dirty="0" err="1"/>
              <a:t>scikit</a:t>
            </a:r>
            <a:r>
              <a:rPr lang="en-US" sz="2000" dirty="0"/>
              <a:t>-learn </a:t>
            </a:r>
          </a:p>
          <a:p>
            <a:pPr lvl="1"/>
            <a:r>
              <a:rPr lang="en-US" sz="2000" dirty="0"/>
              <a:t>Tested several kernel options including linear and polynomial</a:t>
            </a:r>
          </a:p>
          <a:p>
            <a:pPr marL="914400" lvl="2" indent="0">
              <a:buNone/>
            </a:pPr>
            <a:endParaRPr lang="en-US" dirty="0"/>
          </a:p>
          <a:p>
            <a:pPr marL="0" indent="0">
              <a:buNone/>
            </a:pPr>
            <a:endParaRPr lang="en-US" dirty="0"/>
          </a:p>
          <a:p>
            <a:endParaRPr lang="en-US" dirty="0"/>
          </a:p>
          <a:p>
            <a:endParaRPr lang="en-US" dirty="0"/>
          </a:p>
          <a:p>
            <a:endParaRPr lang="en-US" dirty="0"/>
          </a:p>
          <a:p>
            <a:r>
              <a:rPr lang="en-US" sz="2400" dirty="0"/>
              <a:t>Linear kernel did not work well</a:t>
            </a:r>
          </a:p>
          <a:p>
            <a:r>
              <a:rPr lang="en-US" sz="2400" dirty="0"/>
              <a:t>Sigmoid and polynomial provided the best results</a:t>
            </a:r>
          </a:p>
        </p:txBody>
      </p:sp>
      <p:pic>
        <p:nvPicPr>
          <p:cNvPr id="5" name="Picture 4">
            <a:extLst>
              <a:ext uri="{FF2B5EF4-FFF2-40B4-BE49-F238E27FC236}">
                <a16:creationId xmlns:a16="http://schemas.microsoft.com/office/drawing/2014/main" id="{58297A21-26FF-45A9-A2A4-F15E1FF68A1A}"/>
              </a:ext>
            </a:extLst>
          </p:cNvPr>
          <p:cNvPicPr>
            <a:picLocks noChangeAspect="1"/>
          </p:cNvPicPr>
          <p:nvPr/>
        </p:nvPicPr>
        <p:blipFill>
          <a:blip r:embed="rId3"/>
          <a:stretch>
            <a:fillRect/>
          </a:stretch>
        </p:blipFill>
        <p:spPr>
          <a:xfrm>
            <a:off x="1955894" y="2673625"/>
            <a:ext cx="2453448" cy="1788721"/>
          </a:xfrm>
          <a:prstGeom prst="rect">
            <a:avLst/>
          </a:prstGeom>
        </p:spPr>
      </p:pic>
      <p:pic>
        <p:nvPicPr>
          <p:cNvPr id="6" name="Picture 5">
            <a:extLst>
              <a:ext uri="{FF2B5EF4-FFF2-40B4-BE49-F238E27FC236}">
                <a16:creationId xmlns:a16="http://schemas.microsoft.com/office/drawing/2014/main" id="{D954CAEB-24D0-4C5B-8735-82A64AB97009}"/>
              </a:ext>
            </a:extLst>
          </p:cNvPr>
          <p:cNvPicPr>
            <a:picLocks noChangeAspect="1"/>
          </p:cNvPicPr>
          <p:nvPr/>
        </p:nvPicPr>
        <p:blipFill>
          <a:blip r:embed="rId4"/>
          <a:stretch>
            <a:fillRect/>
          </a:stretch>
        </p:blipFill>
        <p:spPr>
          <a:xfrm>
            <a:off x="5110914" y="2673625"/>
            <a:ext cx="2390274" cy="1788721"/>
          </a:xfrm>
          <a:prstGeom prst="rect">
            <a:avLst/>
          </a:prstGeom>
        </p:spPr>
      </p:pic>
    </p:spTree>
    <p:extLst>
      <p:ext uri="{BB962C8B-B14F-4D97-AF65-F5344CB8AC3E}">
        <p14:creationId xmlns:p14="http://schemas.microsoft.com/office/powerpoint/2010/main" val="2169230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B5D1A9B-AD4B-4B9B-9A14-4C85C4ADABA2}"/>
              </a:ext>
            </a:extLst>
          </p:cNvPr>
          <p:cNvSpPr/>
          <p:nvPr/>
        </p:nvSpPr>
        <p:spPr>
          <a:xfrm>
            <a:off x="426683" y="933142"/>
            <a:ext cx="7748337" cy="4951612"/>
          </a:xfrm>
          <a:prstGeom prst="rect">
            <a:avLst/>
          </a:prstGeom>
        </p:spPr>
        <p:txBody>
          <a:bodyPr wrap="square">
            <a:spAutoFit/>
          </a:bodyPr>
          <a:lstStyle/>
          <a:p>
            <a:pPr marL="342900"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Calculated each feature for every window</a:t>
            </a:r>
          </a:p>
          <a:p>
            <a:pPr marL="342900"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Normalized over all files</a:t>
            </a:r>
          </a:p>
          <a:p>
            <a:pPr marL="342900"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Mapped features to annotated labels by time window</a:t>
            </a:r>
          </a:p>
          <a:p>
            <a:pPr marL="342900"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10 features in baseline model</a:t>
            </a:r>
          </a:p>
          <a:p>
            <a:pPr marL="800100" lvl="1"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First </a:t>
            </a:r>
            <a:r>
              <a:rPr lang="en-US" dirty="0"/>
              <a:t>five MFCCs, RMS, spectral flux, spectral crest, zero crossings, and spectral centroid</a:t>
            </a:r>
          </a:p>
          <a:p>
            <a:pPr marL="342900"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Additional features in subsequent models</a:t>
            </a:r>
          </a:p>
          <a:p>
            <a:pPr marL="800100" lvl="1" indent="-342900">
              <a:lnSpc>
                <a:spcPct val="107000"/>
              </a:lnSpc>
              <a:buFont typeface="Arial" panose="020B0604020202020204" pitchFamily="34" charset="0"/>
              <a:buChar char="•"/>
            </a:pPr>
            <a:r>
              <a:rPr lang="en-US" dirty="0"/>
              <a:t>Spectral flatness, spectral </a:t>
            </a:r>
            <a:r>
              <a:rPr lang="en-US" dirty="0" err="1"/>
              <a:t>rolloff</a:t>
            </a:r>
            <a:r>
              <a:rPr lang="en-US" dirty="0"/>
              <a:t>, spectral contrast</a:t>
            </a:r>
          </a:p>
          <a:p>
            <a:pPr marL="800100" lvl="1"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RMS with filters (low pass, band pass, high pass)</a:t>
            </a:r>
          </a:p>
          <a:p>
            <a:pPr marL="800100" lvl="1"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Differences between filtered RMS features</a:t>
            </a:r>
          </a:p>
          <a:p>
            <a:pPr marL="342900"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Feature selection</a:t>
            </a:r>
          </a:p>
          <a:p>
            <a:pPr marL="800100" lvl="1"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Logistic regression models (one per instrument)</a:t>
            </a:r>
          </a:p>
          <a:p>
            <a:pPr marL="1257300" lvl="2"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Identify features with p&lt;.01 for at least one instrument</a:t>
            </a:r>
          </a:p>
          <a:p>
            <a:pPr marL="800100" lvl="1" indent="-342900">
              <a:lnSpc>
                <a:spcPct val="107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Distribution plots</a:t>
            </a:r>
          </a:p>
          <a:p>
            <a:pPr marL="342900" indent="-342900">
              <a:lnSpc>
                <a:spcPct val="107000"/>
              </a:lnSpc>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6">
            <a:extLst>
              <a:ext uri="{FF2B5EF4-FFF2-40B4-BE49-F238E27FC236}">
                <a16:creationId xmlns:a16="http://schemas.microsoft.com/office/drawing/2014/main" id="{5A3746EC-F7CC-4232-9549-E0EBABF7B2C3}"/>
              </a:ext>
            </a:extLst>
          </p:cNvPr>
          <p:cNvSpPr txBox="1">
            <a:spLocks/>
          </p:cNvSpPr>
          <p:nvPr/>
        </p:nvSpPr>
        <p:spPr>
          <a:xfrm>
            <a:off x="247048" y="7371"/>
            <a:ext cx="8572500" cy="1014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Features</a:t>
            </a:r>
          </a:p>
        </p:txBody>
      </p:sp>
    </p:spTree>
    <p:extLst>
      <p:ext uri="{BB962C8B-B14F-4D97-AF65-F5344CB8AC3E}">
        <p14:creationId xmlns:p14="http://schemas.microsoft.com/office/powerpoint/2010/main" val="2023238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2D04-2478-4DB7-824E-F79CE694F94E}"/>
              </a:ext>
            </a:extLst>
          </p:cNvPr>
          <p:cNvSpPr>
            <a:spLocks noGrp="1"/>
          </p:cNvSpPr>
          <p:nvPr>
            <p:ph type="title"/>
          </p:nvPr>
        </p:nvSpPr>
        <p:spPr/>
        <p:txBody>
          <a:bodyPr/>
          <a:lstStyle/>
          <a:p>
            <a:r>
              <a:rPr lang="en-US" dirty="0"/>
              <a:t>Feature Distribution Plots</a:t>
            </a:r>
          </a:p>
        </p:txBody>
      </p:sp>
      <p:pic>
        <p:nvPicPr>
          <p:cNvPr id="6" name="Picture 5">
            <a:extLst>
              <a:ext uri="{FF2B5EF4-FFF2-40B4-BE49-F238E27FC236}">
                <a16:creationId xmlns:a16="http://schemas.microsoft.com/office/drawing/2014/main" id="{B0607F19-5771-4EAF-A426-854C7E4AEDF1}"/>
              </a:ext>
            </a:extLst>
          </p:cNvPr>
          <p:cNvPicPr>
            <a:picLocks noChangeAspect="1"/>
          </p:cNvPicPr>
          <p:nvPr/>
        </p:nvPicPr>
        <p:blipFill>
          <a:blip r:embed="rId3"/>
          <a:stretch>
            <a:fillRect/>
          </a:stretch>
        </p:blipFill>
        <p:spPr>
          <a:xfrm>
            <a:off x="791817" y="1369114"/>
            <a:ext cx="2347056" cy="1760292"/>
          </a:xfrm>
          <a:prstGeom prst="rect">
            <a:avLst/>
          </a:prstGeom>
        </p:spPr>
      </p:pic>
      <p:pic>
        <p:nvPicPr>
          <p:cNvPr id="7" name="Picture 6">
            <a:extLst>
              <a:ext uri="{FF2B5EF4-FFF2-40B4-BE49-F238E27FC236}">
                <a16:creationId xmlns:a16="http://schemas.microsoft.com/office/drawing/2014/main" id="{41FBA107-205E-4A41-B761-9768E88BFE2C}"/>
              </a:ext>
            </a:extLst>
          </p:cNvPr>
          <p:cNvPicPr>
            <a:picLocks noChangeAspect="1"/>
          </p:cNvPicPr>
          <p:nvPr/>
        </p:nvPicPr>
        <p:blipFill>
          <a:blip r:embed="rId4"/>
          <a:stretch>
            <a:fillRect/>
          </a:stretch>
        </p:blipFill>
        <p:spPr>
          <a:xfrm>
            <a:off x="3085390" y="1326518"/>
            <a:ext cx="2460645" cy="1845484"/>
          </a:xfrm>
          <a:prstGeom prst="rect">
            <a:avLst/>
          </a:prstGeom>
        </p:spPr>
      </p:pic>
      <p:pic>
        <p:nvPicPr>
          <p:cNvPr id="8" name="Picture 7">
            <a:extLst>
              <a:ext uri="{FF2B5EF4-FFF2-40B4-BE49-F238E27FC236}">
                <a16:creationId xmlns:a16="http://schemas.microsoft.com/office/drawing/2014/main" id="{5F6E5F9F-AD2D-4DC5-9B4D-B9963FC64E63}"/>
              </a:ext>
            </a:extLst>
          </p:cNvPr>
          <p:cNvPicPr>
            <a:picLocks noChangeAspect="1"/>
          </p:cNvPicPr>
          <p:nvPr/>
        </p:nvPicPr>
        <p:blipFill>
          <a:blip r:embed="rId5"/>
          <a:stretch>
            <a:fillRect/>
          </a:stretch>
        </p:blipFill>
        <p:spPr>
          <a:xfrm>
            <a:off x="5567332" y="1342492"/>
            <a:ext cx="2531639" cy="1898730"/>
          </a:xfrm>
          <a:prstGeom prst="rect">
            <a:avLst/>
          </a:prstGeom>
        </p:spPr>
      </p:pic>
      <p:pic>
        <p:nvPicPr>
          <p:cNvPr id="9" name="Picture 8">
            <a:extLst>
              <a:ext uri="{FF2B5EF4-FFF2-40B4-BE49-F238E27FC236}">
                <a16:creationId xmlns:a16="http://schemas.microsoft.com/office/drawing/2014/main" id="{9ECE87C9-8E5B-4751-AE31-557FFB4FB929}"/>
              </a:ext>
            </a:extLst>
          </p:cNvPr>
          <p:cNvPicPr>
            <a:picLocks noChangeAspect="1"/>
          </p:cNvPicPr>
          <p:nvPr/>
        </p:nvPicPr>
        <p:blipFill>
          <a:blip r:embed="rId6"/>
          <a:stretch>
            <a:fillRect/>
          </a:stretch>
        </p:blipFill>
        <p:spPr>
          <a:xfrm>
            <a:off x="658821" y="3067285"/>
            <a:ext cx="2480051" cy="1860039"/>
          </a:xfrm>
          <a:prstGeom prst="rect">
            <a:avLst/>
          </a:prstGeom>
        </p:spPr>
      </p:pic>
      <p:pic>
        <p:nvPicPr>
          <p:cNvPr id="10" name="Picture 9">
            <a:extLst>
              <a:ext uri="{FF2B5EF4-FFF2-40B4-BE49-F238E27FC236}">
                <a16:creationId xmlns:a16="http://schemas.microsoft.com/office/drawing/2014/main" id="{4FD187B0-BEE1-40C3-8262-AFFADB405693}"/>
              </a:ext>
            </a:extLst>
          </p:cNvPr>
          <p:cNvPicPr>
            <a:picLocks noChangeAspect="1"/>
          </p:cNvPicPr>
          <p:nvPr/>
        </p:nvPicPr>
        <p:blipFill>
          <a:blip r:embed="rId7"/>
          <a:stretch>
            <a:fillRect/>
          </a:stretch>
        </p:blipFill>
        <p:spPr>
          <a:xfrm>
            <a:off x="2978425" y="3067287"/>
            <a:ext cx="2567608" cy="1925706"/>
          </a:xfrm>
          <a:prstGeom prst="rect">
            <a:avLst/>
          </a:prstGeom>
        </p:spPr>
      </p:pic>
      <p:pic>
        <p:nvPicPr>
          <p:cNvPr id="11" name="Picture 10">
            <a:extLst>
              <a:ext uri="{FF2B5EF4-FFF2-40B4-BE49-F238E27FC236}">
                <a16:creationId xmlns:a16="http://schemas.microsoft.com/office/drawing/2014/main" id="{BE01A36E-1ED7-40BA-B5F5-13CBF95A42AD}"/>
              </a:ext>
            </a:extLst>
          </p:cNvPr>
          <p:cNvPicPr>
            <a:picLocks noChangeAspect="1"/>
          </p:cNvPicPr>
          <p:nvPr/>
        </p:nvPicPr>
        <p:blipFill>
          <a:blip r:embed="rId8"/>
          <a:stretch>
            <a:fillRect/>
          </a:stretch>
        </p:blipFill>
        <p:spPr>
          <a:xfrm>
            <a:off x="5546034" y="3067287"/>
            <a:ext cx="2552938" cy="1914704"/>
          </a:xfrm>
          <a:prstGeom prst="rect">
            <a:avLst/>
          </a:prstGeom>
        </p:spPr>
      </p:pic>
    </p:spTree>
    <p:extLst>
      <p:ext uri="{BB962C8B-B14F-4D97-AF65-F5344CB8AC3E}">
        <p14:creationId xmlns:p14="http://schemas.microsoft.com/office/powerpoint/2010/main" val="1873714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2D04-2478-4DB7-824E-F79CE694F94E}"/>
              </a:ext>
            </a:extLst>
          </p:cNvPr>
          <p:cNvSpPr>
            <a:spLocks noGrp="1"/>
          </p:cNvSpPr>
          <p:nvPr>
            <p:ph type="title"/>
          </p:nvPr>
        </p:nvSpPr>
        <p:spPr>
          <a:xfrm>
            <a:off x="285750" y="0"/>
            <a:ext cx="8572500" cy="1014761"/>
          </a:xfrm>
        </p:spPr>
        <p:txBody>
          <a:bodyPr>
            <a:normAutofit/>
          </a:bodyPr>
          <a:lstStyle/>
          <a:p>
            <a:r>
              <a:rPr lang="en-US" sz="2800" dirty="0"/>
              <a:t>Feature Sets</a:t>
            </a:r>
          </a:p>
        </p:txBody>
      </p:sp>
      <p:graphicFrame>
        <p:nvGraphicFramePr>
          <p:cNvPr id="3" name="Table 3">
            <a:extLst>
              <a:ext uri="{FF2B5EF4-FFF2-40B4-BE49-F238E27FC236}">
                <a16:creationId xmlns:a16="http://schemas.microsoft.com/office/drawing/2014/main" id="{6EF61215-43A6-4FEE-907F-B357C2733B40}"/>
              </a:ext>
            </a:extLst>
          </p:cNvPr>
          <p:cNvGraphicFramePr>
            <a:graphicFrameLocks noGrp="1"/>
          </p:cNvGraphicFramePr>
          <p:nvPr>
            <p:extLst>
              <p:ext uri="{D42A27DB-BD31-4B8C-83A1-F6EECF244321}">
                <p14:modId xmlns:p14="http://schemas.microsoft.com/office/powerpoint/2010/main" val="260730531"/>
              </p:ext>
            </p:extLst>
          </p:nvPr>
        </p:nvGraphicFramePr>
        <p:xfrm>
          <a:off x="461176" y="705065"/>
          <a:ext cx="8221648" cy="6070600"/>
        </p:xfrm>
        <a:graphic>
          <a:graphicData uri="http://schemas.openxmlformats.org/drawingml/2006/table">
            <a:tbl>
              <a:tblPr firstRow="1" bandRow="1">
                <a:tableStyleId>{5C22544A-7EE6-4342-B048-85BDC9FD1C3A}</a:tableStyleId>
              </a:tblPr>
              <a:tblGrid>
                <a:gridCol w="2055412">
                  <a:extLst>
                    <a:ext uri="{9D8B030D-6E8A-4147-A177-3AD203B41FA5}">
                      <a16:colId xmlns:a16="http://schemas.microsoft.com/office/drawing/2014/main" val="1855897375"/>
                    </a:ext>
                  </a:extLst>
                </a:gridCol>
                <a:gridCol w="2055412">
                  <a:extLst>
                    <a:ext uri="{9D8B030D-6E8A-4147-A177-3AD203B41FA5}">
                      <a16:colId xmlns:a16="http://schemas.microsoft.com/office/drawing/2014/main" val="3528291534"/>
                    </a:ext>
                  </a:extLst>
                </a:gridCol>
                <a:gridCol w="2055412">
                  <a:extLst>
                    <a:ext uri="{9D8B030D-6E8A-4147-A177-3AD203B41FA5}">
                      <a16:colId xmlns:a16="http://schemas.microsoft.com/office/drawing/2014/main" val="986091585"/>
                    </a:ext>
                  </a:extLst>
                </a:gridCol>
                <a:gridCol w="2055412">
                  <a:extLst>
                    <a:ext uri="{9D8B030D-6E8A-4147-A177-3AD203B41FA5}">
                      <a16:colId xmlns:a16="http://schemas.microsoft.com/office/drawing/2014/main" val="4101005755"/>
                    </a:ext>
                  </a:extLst>
                </a:gridCol>
              </a:tblGrid>
              <a:tr h="126383">
                <a:tc>
                  <a:txBody>
                    <a:bodyPr/>
                    <a:lstStyle/>
                    <a:p>
                      <a:pPr marL="0" algn="ctr" defTabSz="914400" rtl="0" eaLnBrk="1" latinLnBrk="0" hangingPunct="1"/>
                      <a:r>
                        <a:rPr lang="en-US" sz="1600" b="1" kern="1200" dirty="0">
                          <a:solidFill>
                            <a:schemeClr val="lt1"/>
                          </a:solidFill>
                          <a:latin typeface="+mn-lt"/>
                          <a:ea typeface="+mn-ea"/>
                          <a:cs typeface="+mn-cs"/>
                        </a:rPr>
                        <a:t>Feature</a:t>
                      </a:r>
                    </a:p>
                  </a:txBody>
                  <a:tcPr>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latinLnBrk="0" hangingPunct="1"/>
                      <a:r>
                        <a:rPr lang="en-US" sz="1600" b="1" kern="1200" dirty="0">
                          <a:solidFill>
                            <a:schemeClr val="lt1"/>
                          </a:solidFill>
                          <a:latin typeface="+mn-lt"/>
                          <a:ea typeface="+mn-ea"/>
                          <a:cs typeface="+mn-cs"/>
                        </a:rPr>
                        <a:t>Baseline </a:t>
                      </a:r>
                    </a:p>
                    <a:p>
                      <a:pPr marL="0" algn="ctr" defTabSz="914400" rtl="0" eaLnBrk="1" latinLnBrk="0" hangingPunct="1"/>
                      <a:r>
                        <a:rPr lang="en-US" sz="1600" b="1" kern="1200" dirty="0">
                          <a:solidFill>
                            <a:schemeClr val="lt1"/>
                          </a:solidFill>
                          <a:latin typeface="+mn-lt"/>
                          <a:ea typeface="+mn-ea"/>
                          <a:cs typeface="+mn-cs"/>
                        </a:rPr>
                        <a:t>(10)</a:t>
                      </a:r>
                    </a:p>
                  </a:txBody>
                  <a:tcPr>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latinLnBrk="0" hangingPunct="1"/>
                      <a:r>
                        <a:rPr lang="en-US" sz="1600" b="1" kern="1200" dirty="0">
                          <a:solidFill>
                            <a:schemeClr val="lt1"/>
                          </a:solidFill>
                          <a:latin typeface="+mn-lt"/>
                          <a:ea typeface="+mn-ea"/>
                          <a:cs typeface="+mn-cs"/>
                        </a:rPr>
                        <a:t>Logistic regression (9)</a:t>
                      </a:r>
                    </a:p>
                  </a:txBody>
                  <a:tcPr>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latinLnBrk="0" hangingPunct="1"/>
                      <a:r>
                        <a:rPr lang="en-US" sz="1600" b="1" kern="1200" dirty="0">
                          <a:solidFill>
                            <a:schemeClr val="lt1"/>
                          </a:solidFill>
                          <a:latin typeface="+mn-lt"/>
                          <a:ea typeface="+mn-ea"/>
                          <a:cs typeface="+mn-cs"/>
                        </a:rPr>
                        <a:t>Logistic and/or feature plots (13)</a:t>
                      </a:r>
                    </a:p>
                  </a:txBody>
                  <a:tcPr>
                    <a:lnB w="12700" cap="flat" cmpd="sng" algn="ctr">
                      <a:solidFill>
                        <a:schemeClr val="tx1"/>
                      </a:solidFill>
                      <a:prstDash val="solid"/>
                      <a:round/>
                      <a:headEnd type="none" w="med" len="med"/>
                      <a:tailEnd type="none" w="med" len="med"/>
                    </a:lnB>
                    <a:solidFill>
                      <a:srgbClr val="857437"/>
                    </a:solidFill>
                  </a:tcPr>
                </a:tc>
                <a:extLst>
                  <a:ext uri="{0D108BD9-81ED-4DB2-BD59-A6C34878D82A}">
                    <a16:rowId xmlns:a16="http://schemas.microsoft.com/office/drawing/2014/main" val="2339114960"/>
                  </a:ext>
                </a:extLst>
              </a:tr>
              <a:tr h="370840">
                <a:tc>
                  <a:txBody>
                    <a:bodyPr/>
                    <a:lstStyle/>
                    <a:p>
                      <a:r>
                        <a:rPr lang="en-US" sz="1600" dirty="0"/>
                        <a:t>MFCC1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u="none" strike="noStrike" kern="1200" dirty="0">
                          <a:solidFill>
                            <a:schemeClr val="dk1"/>
                          </a:solidFill>
                          <a:effectLst/>
                          <a:latin typeface="+mn-lt"/>
                          <a:ea typeface="+mn-ea"/>
                          <a:cs typeface="+mn-cs"/>
                        </a:rPr>
                        <a:t>✓</a:t>
                      </a:r>
                      <a:endParaRPr lang="en-US" sz="1600" dirty="0">
                        <a:latin typeface="Wingdings" panose="05000000000000000000" pitchFamily="2" charset="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650300"/>
                  </a:ext>
                </a:extLst>
              </a:tr>
              <a:tr h="2229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MFCC2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6508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MFCC3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50451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MFCC4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21749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MFCC5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3179440"/>
                  </a:ext>
                </a:extLst>
              </a:tr>
              <a:tr h="370840">
                <a:tc>
                  <a:txBody>
                    <a:bodyPr/>
                    <a:lstStyle/>
                    <a:p>
                      <a:r>
                        <a:rPr lang="en-US" sz="1600" dirty="0"/>
                        <a:t>RMS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5668683"/>
                  </a:ext>
                </a:extLst>
              </a:tr>
              <a:tr h="370840">
                <a:tc>
                  <a:txBody>
                    <a:bodyPr/>
                    <a:lstStyle/>
                    <a:p>
                      <a:r>
                        <a:rPr lang="en-US" sz="1600" dirty="0"/>
                        <a:t>Crest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9934937"/>
                  </a:ext>
                </a:extLst>
              </a:tr>
              <a:tr h="370840">
                <a:tc>
                  <a:txBody>
                    <a:bodyPr/>
                    <a:lstStyle/>
                    <a:p>
                      <a:r>
                        <a:rPr lang="en-US" sz="1600" dirty="0"/>
                        <a:t>Flux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5950770"/>
                  </a:ext>
                </a:extLst>
              </a:tr>
              <a:tr h="0">
                <a:tc>
                  <a:txBody>
                    <a:bodyPr/>
                    <a:lstStyle/>
                    <a:p>
                      <a:r>
                        <a:rPr lang="en-US" sz="1600" dirty="0"/>
                        <a:t>Zero crossings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949629"/>
                  </a:ext>
                </a:extLst>
              </a:tr>
              <a:tr h="370840">
                <a:tc>
                  <a:txBody>
                    <a:bodyPr/>
                    <a:lstStyle/>
                    <a:p>
                      <a:r>
                        <a:rPr lang="en-US" sz="1600" dirty="0"/>
                        <a:t>Contrast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7733150"/>
                  </a:ext>
                </a:extLst>
              </a:tr>
              <a:tr h="370840">
                <a:tc>
                  <a:txBody>
                    <a:bodyPr/>
                    <a:lstStyle/>
                    <a:p>
                      <a:r>
                        <a:rPr lang="en-US" sz="1600" dirty="0"/>
                        <a:t>Flatness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1342601"/>
                  </a:ext>
                </a:extLst>
              </a:tr>
              <a:tr h="370840">
                <a:tc>
                  <a:txBody>
                    <a:bodyPr/>
                    <a:lstStyle/>
                    <a:p>
                      <a:r>
                        <a:rPr lang="en-US" sz="1600" dirty="0" err="1"/>
                        <a:t>Rolloff</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735873"/>
                  </a:ext>
                </a:extLst>
              </a:tr>
              <a:tr h="370840">
                <a:tc>
                  <a:txBody>
                    <a:bodyPr/>
                    <a:lstStyle/>
                    <a:p>
                      <a:r>
                        <a:rPr lang="en-US" sz="1600" dirty="0"/>
                        <a:t>RMSF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312541"/>
                  </a:ext>
                </a:extLst>
              </a:tr>
              <a:tr h="370840">
                <a:tc>
                  <a:txBody>
                    <a:bodyPr/>
                    <a:lstStyle/>
                    <a:p>
                      <a:r>
                        <a:rPr lang="en-US" sz="1600" dirty="0"/>
                        <a:t>RMS low 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351437"/>
                  </a:ext>
                </a:extLst>
              </a:tr>
              <a:tr h="370840">
                <a:tc>
                  <a:txBody>
                    <a:bodyPr/>
                    <a:lstStyle/>
                    <a:p>
                      <a:r>
                        <a:rPr lang="en-US" sz="1600" dirty="0"/>
                        <a:t>Centroid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u="none" strike="noStrike"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2673155"/>
                  </a:ext>
                </a:extLst>
              </a:tr>
            </a:tbl>
          </a:graphicData>
        </a:graphic>
      </p:graphicFrame>
    </p:spTree>
    <p:extLst>
      <p:ext uri="{BB962C8B-B14F-4D97-AF65-F5344CB8AC3E}">
        <p14:creationId xmlns:p14="http://schemas.microsoft.com/office/powerpoint/2010/main" val="2956539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2D04-2478-4DB7-824E-F79CE694F94E}"/>
              </a:ext>
            </a:extLst>
          </p:cNvPr>
          <p:cNvSpPr>
            <a:spLocks noGrp="1"/>
          </p:cNvSpPr>
          <p:nvPr>
            <p:ph type="title"/>
          </p:nvPr>
        </p:nvSpPr>
        <p:spPr>
          <a:xfrm>
            <a:off x="285750" y="0"/>
            <a:ext cx="8572500" cy="1014761"/>
          </a:xfrm>
        </p:spPr>
        <p:txBody>
          <a:bodyPr>
            <a:normAutofit/>
          </a:bodyPr>
          <a:lstStyle/>
          <a:p>
            <a:r>
              <a:rPr lang="en-US" sz="3200" dirty="0"/>
              <a:t>Test/Train Splits </a:t>
            </a:r>
          </a:p>
        </p:txBody>
      </p:sp>
      <p:sp>
        <p:nvSpPr>
          <p:cNvPr id="4" name="TextBox 3">
            <a:extLst>
              <a:ext uri="{FF2B5EF4-FFF2-40B4-BE49-F238E27FC236}">
                <a16:creationId xmlns:a16="http://schemas.microsoft.com/office/drawing/2014/main" id="{2ABD98A2-5FD2-4ABB-9F8E-D92110E98165}"/>
              </a:ext>
            </a:extLst>
          </p:cNvPr>
          <p:cNvSpPr txBox="1"/>
          <p:nvPr/>
        </p:nvSpPr>
        <p:spPr>
          <a:xfrm>
            <a:off x="540689" y="998858"/>
            <a:ext cx="7887694" cy="6149376"/>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2800" dirty="0"/>
              <a:t>MDB only:</a:t>
            </a:r>
          </a:p>
          <a:p>
            <a:pPr marL="742950" lvl="1" indent="-285750">
              <a:lnSpc>
                <a:spcPct val="120000"/>
              </a:lnSpc>
              <a:buFont typeface="Arial" panose="020B0604020202020204" pitchFamily="34" charset="0"/>
              <a:buChar char="•"/>
            </a:pPr>
            <a:r>
              <a:rPr lang="en-US" sz="2400" dirty="0"/>
              <a:t>75/25 train/test split</a:t>
            </a:r>
          </a:p>
          <a:p>
            <a:pPr marL="742950" lvl="1" indent="-285750">
              <a:lnSpc>
                <a:spcPct val="120000"/>
              </a:lnSpc>
              <a:buFont typeface="Arial" panose="020B0604020202020204" pitchFamily="34" charset="0"/>
              <a:buChar char="•"/>
            </a:pPr>
            <a:r>
              <a:rPr lang="en-US" sz="2400" dirty="0"/>
              <a:t>Also tested using 10-fold cross validation</a:t>
            </a:r>
          </a:p>
          <a:p>
            <a:pPr marL="285750" indent="-285750">
              <a:lnSpc>
                <a:spcPct val="120000"/>
              </a:lnSpc>
              <a:buFont typeface="Arial" panose="020B0604020202020204" pitchFamily="34" charset="0"/>
              <a:buChar char="•"/>
            </a:pPr>
            <a:r>
              <a:rPr lang="en-US" sz="2400" dirty="0"/>
              <a:t>ENST only</a:t>
            </a:r>
          </a:p>
          <a:p>
            <a:pPr marL="742950" lvl="1" indent="-285750">
              <a:lnSpc>
                <a:spcPct val="120000"/>
              </a:lnSpc>
              <a:buFont typeface="Arial" panose="020B0604020202020204" pitchFamily="34" charset="0"/>
              <a:buChar char="•"/>
            </a:pPr>
            <a:r>
              <a:rPr lang="en-US" sz="2400" dirty="0"/>
              <a:t>75/25 train/test split</a:t>
            </a:r>
          </a:p>
          <a:p>
            <a:pPr marL="285750" indent="-285750">
              <a:lnSpc>
                <a:spcPct val="120000"/>
              </a:lnSpc>
              <a:buFont typeface="Arial" panose="020B0604020202020204" pitchFamily="34" charset="0"/>
              <a:buChar char="•"/>
            </a:pPr>
            <a:r>
              <a:rPr lang="en-US" sz="2400" dirty="0"/>
              <a:t>Combined MDB/ENST </a:t>
            </a:r>
          </a:p>
          <a:p>
            <a:pPr marL="742950" lvl="1" indent="-285750">
              <a:lnSpc>
                <a:spcPct val="120000"/>
              </a:lnSpc>
              <a:buFont typeface="Arial" panose="020B0604020202020204" pitchFamily="34" charset="0"/>
              <a:buChar char="•"/>
            </a:pPr>
            <a:r>
              <a:rPr lang="en-US" sz="2400" dirty="0"/>
              <a:t>ENST (dry mix and instrument-specific files) as training set</a:t>
            </a:r>
          </a:p>
          <a:p>
            <a:pPr marL="742950" lvl="1" indent="-285750">
              <a:lnSpc>
                <a:spcPct val="120000"/>
              </a:lnSpc>
              <a:buFont typeface="Arial" panose="020B0604020202020204" pitchFamily="34" charset="0"/>
              <a:buChar char="•"/>
            </a:pPr>
            <a:r>
              <a:rPr lang="en-US" sz="2400" dirty="0"/>
              <a:t>MDB as testing set</a:t>
            </a:r>
          </a:p>
          <a:p>
            <a:pPr marL="285750" indent="-285750">
              <a:lnSpc>
                <a:spcPct val="120000"/>
              </a:lnSpc>
              <a:buFont typeface="Arial" panose="020B0604020202020204" pitchFamily="34" charset="0"/>
              <a:buChar char="•"/>
            </a:pPr>
            <a:r>
              <a:rPr lang="en-US" sz="2400" dirty="0"/>
              <a:t>IDMT-SMT</a:t>
            </a:r>
          </a:p>
          <a:p>
            <a:pPr marL="742950" lvl="1" indent="-285750">
              <a:lnSpc>
                <a:spcPct val="120000"/>
              </a:lnSpc>
              <a:buFont typeface="Arial" panose="020B0604020202020204" pitchFamily="34" charset="0"/>
              <a:buChar char="•"/>
            </a:pPr>
            <a:r>
              <a:rPr lang="en-US" sz="2400" dirty="0"/>
              <a:t>75/25 train/test split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p:txBody>
      </p:sp>
    </p:spTree>
    <p:extLst>
      <p:ext uri="{BB962C8B-B14F-4D97-AF65-F5344CB8AC3E}">
        <p14:creationId xmlns:p14="http://schemas.microsoft.com/office/powerpoint/2010/main" val="159729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E9D23-AB58-4B8E-A2D2-E2BFCF286AA0}"/>
              </a:ext>
            </a:extLst>
          </p:cNvPr>
          <p:cNvSpPr>
            <a:spLocks noGrp="1"/>
          </p:cNvSpPr>
          <p:nvPr>
            <p:ph type="title"/>
          </p:nvPr>
        </p:nvSpPr>
        <p:spPr/>
        <p:txBody>
          <a:bodyPr/>
          <a:lstStyle/>
          <a:p>
            <a:r>
              <a:rPr lang="en-US" dirty="0"/>
              <a:t>Baseline Results*</a:t>
            </a:r>
          </a:p>
        </p:txBody>
      </p:sp>
      <p:graphicFrame>
        <p:nvGraphicFramePr>
          <p:cNvPr id="8" name="Table 7">
            <a:extLst>
              <a:ext uri="{FF2B5EF4-FFF2-40B4-BE49-F238E27FC236}">
                <a16:creationId xmlns:a16="http://schemas.microsoft.com/office/drawing/2014/main" id="{1C9E657E-4959-4BD6-9FB7-AA53E5FE8AFC}"/>
              </a:ext>
            </a:extLst>
          </p:cNvPr>
          <p:cNvGraphicFramePr>
            <a:graphicFrameLocks noGrp="1"/>
          </p:cNvGraphicFramePr>
          <p:nvPr>
            <p:extLst>
              <p:ext uri="{D42A27DB-BD31-4B8C-83A1-F6EECF244321}">
                <p14:modId xmlns:p14="http://schemas.microsoft.com/office/powerpoint/2010/main" val="1578676784"/>
              </p:ext>
            </p:extLst>
          </p:nvPr>
        </p:nvGraphicFramePr>
        <p:xfrm>
          <a:off x="805982" y="3313586"/>
          <a:ext cx="7113030" cy="2237427"/>
        </p:xfrm>
        <a:graphic>
          <a:graphicData uri="http://schemas.openxmlformats.org/drawingml/2006/table">
            <a:tbl>
              <a:tblPr>
                <a:tableStyleId>{5C22544A-7EE6-4342-B048-85BDC9FD1C3A}</a:tableStyleId>
              </a:tblPr>
              <a:tblGrid>
                <a:gridCol w="1422606">
                  <a:extLst>
                    <a:ext uri="{9D8B030D-6E8A-4147-A177-3AD203B41FA5}">
                      <a16:colId xmlns:a16="http://schemas.microsoft.com/office/drawing/2014/main" val="330392816"/>
                    </a:ext>
                  </a:extLst>
                </a:gridCol>
                <a:gridCol w="1422606">
                  <a:extLst>
                    <a:ext uri="{9D8B030D-6E8A-4147-A177-3AD203B41FA5}">
                      <a16:colId xmlns:a16="http://schemas.microsoft.com/office/drawing/2014/main" val="253882425"/>
                    </a:ext>
                  </a:extLst>
                </a:gridCol>
                <a:gridCol w="1422606">
                  <a:extLst>
                    <a:ext uri="{9D8B030D-6E8A-4147-A177-3AD203B41FA5}">
                      <a16:colId xmlns:a16="http://schemas.microsoft.com/office/drawing/2014/main" val="1581625540"/>
                    </a:ext>
                  </a:extLst>
                </a:gridCol>
                <a:gridCol w="1422606">
                  <a:extLst>
                    <a:ext uri="{9D8B030D-6E8A-4147-A177-3AD203B41FA5}">
                      <a16:colId xmlns:a16="http://schemas.microsoft.com/office/drawing/2014/main" val="2480724159"/>
                    </a:ext>
                  </a:extLst>
                </a:gridCol>
                <a:gridCol w="1422606">
                  <a:extLst>
                    <a:ext uri="{9D8B030D-6E8A-4147-A177-3AD203B41FA5}">
                      <a16:colId xmlns:a16="http://schemas.microsoft.com/office/drawing/2014/main" val="2731021280"/>
                    </a:ext>
                  </a:extLst>
                </a:gridCol>
              </a:tblGrid>
              <a:tr h="223399">
                <a:tc>
                  <a:txBody>
                    <a:bodyPr/>
                    <a:lstStyle/>
                    <a:p>
                      <a:pPr algn="ctr" fontAlgn="b"/>
                      <a:r>
                        <a:rPr lang="en-US" sz="1600" u="none" strike="noStrike" dirty="0">
                          <a:solidFill>
                            <a:schemeClr val="bg1"/>
                          </a:solidFill>
                          <a:effectLst/>
                          <a:latin typeface="Roboto" panose="020B0604020202020204" charset="0"/>
                          <a:ea typeface="Roboto" panose="020B0604020202020204" charset="0"/>
                          <a:cs typeface="Roboto" panose="020B0604020202020204" charset="0"/>
                        </a:rPr>
                        <a:t>Instrument</a:t>
                      </a:r>
                      <a:endParaRPr lang="en-US" sz="1600" b="0" i="0" u="none" strike="noStrike" dirty="0">
                        <a:solidFill>
                          <a:schemeClr val="bg1"/>
                        </a:solidFill>
                        <a:effectLst/>
                        <a:latin typeface="Roboto" panose="020B0604020202020204" charset="0"/>
                        <a:ea typeface="Roboto" panose="020B0604020202020204" charset="0"/>
                        <a:cs typeface="Roboto" panose="020B0604020202020204" charset="0"/>
                      </a:endParaRPr>
                    </a:p>
                  </a:txBody>
                  <a:tcPr marL="4763" marR="4763" marT="4763" marB="0" anchor="b">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600" u="none" strike="noStrike" dirty="0">
                          <a:solidFill>
                            <a:schemeClr val="bg1"/>
                          </a:solidFill>
                          <a:effectLst/>
                          <a:latin typeface="Roboto" panose="020B0604020202020204" charset="0"/>
                          <a:ea typeface="Roboto" panose="020B0604020202020204" charset="0"/>
                          <a:cs typeface="Roboto" panose="020B0604020202020204" charset="0"/>
                        </a:rPr>
                        <a:t>  Precision </a:t>
                      </a:r>
                      <a:endParaRPr lang="en-US" sz="1600" b="0" i="0" u="none" strike="noStrike" dirty="0">
                        <a:solidFill>
                          <a:schemeClr val="bg1"/>
                        </a:solidFill>
                        <a:effectLst/>
                        <a:latin typeface="Roboto" panose="020B0604020202020204" charset="0"/>
                        <a:ea typeface="Roboto" panose="020B0604020202020204" charset="0"/>
                        <a:cs typeface="Roboto" panose="020B0604020202020204" charset="0"/>
                      </a:endParaRPr>
                    </a:p>
                  </a:txBody>
                  <a:tcPr marL="4763" marR="4763" marT="4763" marB="0" anchor="b">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600" u="none" strike="noStrike" dirty="0">
                          <a:solidFill>
                            <a:schemeClr val="bg1"/>
                          </a:solidFill>
                          <a:effectLst/>
                          <a:latin typeface="Roboto" panose="020B0604020202020204" charset="0"/>
                          <a:ea typeface="Roboto" panose="020B0604020202020204" charset="0"/>
                          <a:cs typeface="Roboto" panose="020B0604020202020204" charset="0"/>
                        </a:rPr>
                        <a:t>  Recall </a:t>
                      </a:r>
                      <a:endParaRPr lang="en-US" sz="1600" b="0" i="0" u="none" strike="noStrike" dirty="0">
                        <a:solidFill>
                          <a:schemeClr val="bg1"/>
                        </a:solidFill>
                        <a:effectLst/>
                        <a:latin typeface="Roboto" panose="020B0604020202020204" charset="0"/>
                        <a:ea typeface="Roboto" panose="020B0604020202020204" charset="0"/>
                        <a:cs typeface="Roboto" panose="020B0604020202020204" charset="0"/>
                      </a:endParaRPr>
                    </a:p>
                  </a:txBody>
                  <a:tcPr marL="4763" marR="4763" marT="4763" marB="0" anchor="b">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600" u="none" strike="noStrike" dirty="0">
                          <a:solidFill>
                            <a:schemeClr val="bg1"/>
                          </a:solidFill>
                          <a:effectLst/>
                          <a:latin typeface="Roboto" panose="020B0604020202020204" charset="0"/>
                          <a:ea typeface="Roboto" panose="020B0604020202020204" charset="0"/>
                          <a:cs typeface="Roboto" panose="020B0604020202020204" charset="0"/>
                        </a:rPr>
                        <a:t>F1-score  </a:t>
                      </a:r>
                      <a:endParaRPr lang="en-US" sz="1600" b="0" i="0" u="none" strike="noStrike" dirty="0">
                        <a:solidFill>
                          <a:schemeClr val="bg1"/>
                        </a:solidFill>
                        <a:effectLst/>
                        <a:latin typeface="Roboto" panose="020B0604020202020204" charset="0"/>
                        <a:ea typeface="Roboto" panose="020B0604020202020204" charset="0"/>
                        <a:cs typeface="Roboto" panose="020B0604020202020204" charset="0"/>
                      </a:endParaRPr>
                    </a:p>
                  </a:txBody>
                  <a:tcPr marL="4763" marR="4763" marT="4763" marB="0" anchor="b">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600" u="none" strike="noStrike" dirty="0">
                          <a:solidFill>
                            <a:schemeClr val="bg1"/>
                          </a:solidFill>
                          <a:effectLst/>
                          <a:latin typeface="Roboto" panose="020B0604020202020204" charset="0"/>
                          <a:ea typeface="Roboto" panose="020B0604020202020204" charset="0"/>
                          <a:cs typeface="Roboto" panose="020B0604020202020204" charset="0"/>
                        </a:rPr>
                        <a:t>N observations</a:t>
                      </a:r>
                      <a:endParaRPr lang="en-US" sz="1600" b="0" i="0" u="none" strike="noStrike" dirty="0">
                        <a:solidFill>
                          <a:schemeClr val="bg1"/>
                        </a:solidFill>
                        <a:effectLst/>
                        <a:latin typeface="Roboto" panose="020B0604020202020204" charset="0"/>
                        <a:ea typeface="Roboto" panose="020B0604020202020204" charset="0"/>
                        <a:cs typeface="Roboto" panose="020B0604020202020204" charset="0"/>
                      </a:endParaRPr>
                    </a:p>
                  </a:txBody>
                  <a:tcPr marL="4763" marR="4763" marT="4763" marB="0" anchor="b">
                    <a:lnB w="12700" cap="flat" cmpd="sng" algn="ctr">
                      <a:solidFill>
                        <a:schemeClr val="tx1"/>
                      </a:solidFill>
                      <a:prstDash val="solid"/>
                      <a:round/>
                      <a:headEnd type="none" w="med" len="med"/>
                      <a:tailEnd type="none" w="med" len="med"/>
                    </a:lnB>
                    <a:solidFill>
                      <a:srgbClr val="857437"/>
                    </a:solidFill>
                  </a:tcPr>
                </a:tc>
                <a:extLst>
                  <a:ext uri="{0D108BD9-81ED-4DB2-BD59-A6C34878D82A}">
                    <a16:rowId xmlns:a16="http://schemas.microsoft.com/office/drawing/2014/main" val="1938196551"/>
                  </a:ext>
                </a:extLst>
              </a:tr>
              <a:tr h="223399">
                <a:tc>
                  <a:txBody>
                    <a:bodyPr/>
                    <a:lstStyle/>
                    <a:p>
                      <a:pPr algn="l" fontAlgn="b"/>
                      <a:r>
                        <a:rPr lang="en-US" sz="1600" u="none" strike="noStrike" dirty="0">
                          <a:effectLst/>
                          <a:latin typeface="Roboto" panose="020B0604020202020204" charset="0"/>
                          <a:ea typeface="Roboto" panose="020B0604020202020204" charset="0"/>
                          <a:cs typeface="Roboto" panose="020B0604020202020204" charset="0"/>
                        </a:rPr>
                        <a:t>          HH</a:t>
                      </a:r>
                      <a:endParaRPr lang="en-US" sz="1600" b="0" i="0" u="none" strike="noStrike" dirty="0">
                        <a:solidFill>
                          <a:srgbClr val="000000"/>
                        </a:solidFill>
                        <a:effectLst/>
                        <a:latin typeface="Roboto" panose="020B0604020202020204" charset="0"/>
                        <a:ea typeface="Roboto" panose="020B0604020202020204" charset="0"/>
                        <a:cs typeface="Roboto" panose="020B0604020202020204" charset="0"/>
                      </a:endParaRP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0.03</a:t>
                      </a:r>
                    </a:p>
                  </a:txBody>
                  <a:tcPr marL="68580" marR="68580" marT="0" marB="0">
                    <a:lnT w="12700" cap="flat" cmpd="sng" algn="ctr">
                      <a:solidFill>
                        <a:schemeClr val="tx1"/>
                      </a:solidFill>
                      <a:prstDash val="solid"/>
                      <a:round/>
                      <a:headEnd type="none" w="med" len="med"/>
                      <a:tailEnd type="none" w="med" len="med"/>
                    </a:lnT>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0.21</a:t>
                      </a:r>
                    </a:p>
                  </a:txBody>
                  <a:tcPr marL="68580" marR="68580" marT="0" marB="0">
                    <a:lnT w="12700" cap="flat" cmpd="sng" algn="ctr">
                      <a:solidFill>
                        <a:schemeClr val="tx1"/>
                      </a:solidFill>
                      <a:prstDash val="solid"/>
                      <a:round/>
                      <a:headEnd type="none" w="med" len="med"/>
                      <a:tailEnd type="none" w="med" len="med"/>
                    </a:lnT>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0.05</a:t>
                      </a:r>
                    </a:p>
                  </a:txBody>
                  <a:tcPr marL="68580" marR="68580" marT="0" marB="0">
                    <a:lnT w="12700" cap="flat" cmpd="sng" algn="ctr">
                      <a:solidFill>
                        <a:schemeClr val="tx1"/>
                      </a:solidFill>
                      <a:prstDash val="solid"/>
                      <a:round/>
                      <a:headEnd type="none" w="med" len="med"/>
                      <a:tailEnd type="none" w="med" len="med"/>
                    </a:lnT>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61</a:t>
                      </a: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83925402"/>
                  </a:ext>
                </a:extLst>
              </a:tr>
              <a:tr h="223399">
                <a:tc>
                  <a:txBody>
                    <a:bodyPr/>
                    <a:lstStyle/>
                    <a:p>
                      <a:pPr algn="l" fontAlgn="b"/>
                      <a:r>
                        <a:rPr lang="en-US" sz="1600" u="none" strike="noStrike" dirty="0">
                          <a:effectLst/>
                          <a:latin typeface="Roboto" panose="020B0604020202020204" charset="0"/>
                          <a:ea typeface="Roboto" panose="020B0604020202020204" charset="0"/>
                          <a:cs typeface="Roboto" panose="020B0604020202020204" charset="0"/>
                        </a:rPr>
                        <a:t>          SD</a:t>
                      </a:r>
                      <a:endParaRPr lang="en-US" sz="1600" b="0" i="0" u="none" strike="noStrike" dirty="0">
                        <a:solidFill>
                          <a:srgbClr val="000000"/>
                        </a:solidFill>
                        <a:effectLst/>
                        <a:latin typeface="Roboto" panose="020B0604020202020204" charset="0"/>
                        <a:ea typeface="Roboto" panose="020B0604020202020204" charset="0"/>
                        <a:cs typeface="Roboto" panose="020B0604020202020204" charset="0"/>
                      </a:endParaRPr>
                    </a:p>
                  </a:txBody>
                  <a:tcPr marL="4763" marR="4763" marT="4763" marB="0" anchor="b">
                    <a:lnL w="12700" cap="flat" cmpd="sng" algn="ctr">
                      <a:solidFill>
                        <a:schemeClr val="tx1"/>
                      </a:solidFill>
                      <a:prstDash val="solid"/>
                      <a:round/>
                      <a:headEnd type="none" w="med" len="med"/>
                      <a:tailEnd type="none" w="med" len="med"/>
                    </a:lnL>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0.31</a:t>
                      </a:r>
                    </a:p>
                  </a:txBody>
                  <a:tcPr marL="68580" marR="68580" marT="0" marB="0">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0.52</a:t>
                      </a:r>
                    </a:p>
                  </a:txBody>
                  <a:tcPr marL="68580" marR="68580" marT="0" marB="0">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0.39</a:t>
                      </a:r>
                    </a:p>
                  </a:txBody>
                  <a:tcPr marL="68580" marR="68580" marT="0" marB="0">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484</a:t>
                      </a:r>
                    </a:p>
                  </a:txBody>
                  <a:tcPr marL="68580" marR="68580" marT="0" marB="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51390427"/>
                  </a:ext>
                </a:extLst>
              </a:tr>
              <a:tr h="223399">
                <a:tc>
                  <a:txBody>
                    <a:bodyPr/>
                    <a:lstStyle/>
                    <a:p>
                      <a:pPr algn="l" fontAlgn="b"/>
                      <a:r>
                        <a:rPr lang="en-US" sz="1600" u="none" strike="noStrike" dirty="0">
                          <a:effectLst/>
                          <a:latin typeface="Roboto" panose="020B0604020202020204" charset="0"/>
                          <a:ea typeface="Roboto" panose="020B0604020202020204" charset="0"/>
                          <a:cs typeface="Roboto" panose="020B0604020202020204" charset="0"/>
                        </a:rPr>
                        <a:t>          KD</a:t>
                      </a:r>
                      <a:endParaRPr lang="en-US" sz="1600" b="0" i="0" u="none" strike="noStrike" dirty="0">
                        <a:solidFill>
                          <a:srgbClr val="000000"/>
                        </a:solidFill>
                        <a:effectLst/>
                        <a:latin typeface="Roboto" panose="020B0604020202020204" charset="0"/>
                        <a:ea typeface="Roboto" panose="020B0604020202020204" charset="0"/>
                        <a:cs typeface="Roboto" panose="020B0604020202020204" charset="0"/>
                      </a:endParaRPr>
                    </a:p>
                  </a:txBody>
                  <a:tcPr marL="4763" marR="4763" marT="4763" marB="0" anchor="b">
                    <a:lnL w="12700" cap="flat" cmpd="sng" algn="ctr">
                      <a:solidFill>
                        <a:schemeClr val="tx1"/>
                      </a:solidFill>
                      <a:prstDash val="solid"/>
                      <a:round/>
                      <a:headEnd type="none" w="med" len="med"/>
                      <a:tailEnd type="none" w="med" len="med"/>
                    </a:lnL>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a:t>
                      </a:r>
                    </a:p>
                  </a:txBody>
                  <a:tcPr marL="68580" marR="68580" marT="0" marB="0">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a:t>
                      </a:r>
                    </a:p>
                  </a:txBody>
                  <a:tcPr marL="68580" marR="68580" marT="0" marB="0">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a:t>
                      </a:r>
                    </a:p>
                  </a:txBody>
                  <a:tcPr marL="68580" marR="68580" marT="0" marB="0">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284</a:t>
                      </a:r>
                    </a:p>
                  </a:txBody>
                  <a:tcPr marL="68580" marR="68580" marT="0" marB="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836356718"/>
                  </a:ext>
                </a:extLst>
              </a:tr>
              <a:tr h="223399">
                <a:tc>
                  <a:txBody>
                    <a:bodyPr/>
                    <a:lstStyle/>
                    <a:p>
                      <a:pPr algn="l" fontAlgn="b"/>
                      <a:r>
                        <a:rPr lang="en-US" sz="1600" u="none" strike="noStrike" dirty="0">
                          <a:effectLst/>
                          <a:latin typeface="Roboto" panose="020B0604020202020204" charset="0"/>
                          <a:ea typeface="Roboto" panose="020B0604020202020204" charset="0"/>
                          <a:cs typeface="Roboto" panose="020B0604020202020204" charset="0"/>
                        </a:rPr>
                        <a:t>          CY</a:t>
                      </a:r>
                      <a:endParaRPr lang="en-US" sz="1600" b="0" i="0" u="none" strike="noStrike" dirty="0">
                        <a:solidFill>
                          <a:srgbClr val="000000"/>
                        </a:solidFill>
                        <a:effectLst/>
                        <a:latin typeface="Roboto" panose="020B0604020202020204" charset="0"/>
                        <a:ea typeface="Roboto" panose="020B0604020202020204" charset="0"/>
                        <a:cs typeface="Roboto" panose="020B0604020202020204" charset="0"/>
                      </a:endParaRPr>
                    </a:p>
                  </a:txBody>
                  <a:tcPr marL="4763" marR="4763" marT="4763" marB="0" anchor="b">
                    <a:lnL w="12700" cap="flat" cmpd="sng" algn="ctr">
                      <a:solidFill>
                        <a:schemeClr val="tx1"/>
                      </a:solidFill>
                      <a:prstDash val="solid"/>
                      <a:round/>
                      <a:headEnd type="none" w="med" len="med"/>
                      <a:tailEnd type="none" w="med" len="med"/>
                    </a:lnL>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a:t>
                      </a:r>
                    </a:p>
                  </a:txBody>
                  <a:tcPr marL="68580" marR="68580" marT="0" marB="0">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a:t>
                      </a:r>
                    </a:p>
                  </a:txBody>
                  <a:tcPr marL="68580" marR="68580" marT="0" marB="0">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a:t>
                      </a:r>
                    </a:p>
                  </a:txBody>
                  <a:tcPr marL="68580" marR="68580" marT="0" marB="0">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25</a:t>
                      </a:r>
                    </a:p>
                  </a:txBody>
                  <a:tcPr marL="68580" marR="68580" marT="0" marB="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346556822"/>
                  </a:ext>
                </a:extLst>
              </a:tr>
              <a:tr h="223399">
                <a:tc>
                  <a:txBody>
                    <a:bodyPr/>
                    <a:lstStyle/>
                    <a:p>
                      <a:pPr algn="l" fontAlgn="b"/>
                      <a:r>
                        <a:rPr lang="en-US" sz="1600" u="none" strike="noStrike">
                          <a:effectLst/>
                          <a:latin typeface="Roboto" panose="020B0604020202020204" charset="0"/>
                          <a:ea typeface="Roboto" panose="020B0604020202020204" charset="0"/>
                          <a:cs typeface="Roboto" panose="020B0604020202020204" charset="0"/>
                        </a:rPr>
                        <a:t>          TT</a:t>
                      </a:r>
                      <a:endParaRPr lang="en-US" sz="1600" b="0" i="0" u="none" strike="noStrike">
                        <a:solidFill>
                          <a:srgbClr val="000000"/>
                        </a:solidFill>
                        <a:effectLst/>
                        <a:latin typeface="Roboto" panose="020B0604020202020204" charset="0"/>
                        <a:ea typeface="Roboto" panose="020B0604020202020204" charset="0"/>
                        <a:cs typeface="Roboto" panose="020B0604020202020204" charset="0"/>
                      </a:endParaRPr>
                    </a:p>
                  </a:txBody>
                  <a:tcPr marL="4763" marR="4763" marT="4763" marB="0" anchor="b">
                    <a:lnL w="12700" cap="flat" cmpd="sng" algn="ctr">
                      <a:solidFill>
                        <a:schemeClr val="tx1"/>
                      </a:solidFill>
                      <a:prstDash val="solid"/>
                      <a:round/>
                      <a:headEnd type="none" w="med" len="med"/>
                      <a:tailEnd type="none" w="med" len="med"/>
                    </a:lnL>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0.5</a:t>
                      </a:r>
                    </a:p>
                  </a:txBody>
                  <a:tcPr marL="68580" marR="68580" marT="0" marB="0">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0.22</a:t>
                      </a:r>
                    </a:p>
                  </a:txBody>
                  <a:tcPr marL="68580" marR="68580" marT="0" marB="0">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0.31</a:t>
                      </a:r>
                    </a:p>
                  </a:txBody>
                  <a:tcPr marL="68580" marR="68580" marT="0" marB="0">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802</a:t>
                      </a:r>
                    </a:p>
                  </a:txBody>
                  <a:tcPr marL="68580" marR="68580" marT="0" marB="0">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758926174"/>
                  </a:ext>
                </a:extLst>
              </a:tr>
              <a:tr h="223399">
                <a:tc>
                  <a:txBody>
                    <a:bodyPr/>
                    <a:lstStyle/>
                    <a:p>
                      <a:pPr algn="l" fontAlgn="b"/>
                      <a:r>
                        <a:rPr lang="en-US" sz="1600" u="none" strike="noStrike">
                          <a:effectLst/>
                          <a:latin typeface="Roboto" panose="020B0604020202020204" charset="0"/>
                          <a:ea typeface="Roboto" panose="020B0604020202020204" charset="0"/>
                          <a:cs typeface="Roboto" panose="020B0604020202020204" charset="0"/>
                        </a:rPr>
                        <a:t>          OT</a:t>
                      </a:r>
                      <a:endParaRPr lang="en-US" sz="1600" b="0" i="0" u="none" strike="noStrike">
                        <a:solidFill>
                          <a:srgbClr val="000000"/>
                        </a:solidFill>
                        <a:effectLst/>
                        <a:latin typeface="Roboto" panose="020B0604020202020204" charset="0"/>
                        <a:ea typeface="Roboto" panose="020B0604020202020204" charset="0"/>
                        <a:cs typeface="Roboto" panose="020B0604020202020204" charset="0"/>
                      </a:endParaRPr>
                    </a:p>
                  </a:txBody>
                  <a:tcPr marL="4763" marR="4763" marT="4763"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a:t>
                      </a:r>
                    </a:p>
                  </a:txBody>
                  <a:tcPr marL="68580" marR="68580" marT="0" marB="0">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a:t>
                      </a:r>
                    </a:p>
                  </a:txBody>
                  <a:tcPr marL="68580" marR="68580" marT="0" marB="0">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a:t>
                      </a:r>
                    </a:p>
                  </a:txBody>
                  <a:tcPr marL="68580" marR="68580" marT="0" marB="0">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30</a:t>
                      </a: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6405624"/>
                  </a:ext>
                </a:extLst>
              </a:tr>
              <a:tr h="223399">
                <a:tc>
                  <a:txBody>
                    <a:bodyPr/>
                    <a:lstStyle/>
                    <a:p>
                      <a:pPr algn="l" fontAlgn="b"/>
                      <a:r>
                        <a:rPr lang="en-US" sz="1600" u="none" strike="noStrike" dirty="0">
                          <a:effectLst/>
                          <a:latin typeface="Roboto" panose="020B0604020202020204" charset="0"/>
                          <a:ea typeface="Roboto" panose="020B0604020202020204" charset="0"/>
                          <a:cs typeface="Roboto" panose="020B0604020202020204" charset="0"/>
                        </a:rPr>
                        <a:t>   Macro Avg</a:t>
                      </a:r>
                      <a:endParaRPr lang="en-US" sz="1600" b="0" i="0" u="none" strike="noStrike" dirty="0">
                        <a:solidFill>
                          <a:srgbClr val="000000"/>
                        </a:solidFill>
                        <a:effectLst/>
                        <a:latin typeface="Roboto" panose="020B0604020202020204" charset="0"/>
                        <a:ea typeface="Roboto" panose="020B0604020202020204" charset="0"/>
                        <a:cs typeface="Roboto" panose="020B060402020202020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0.14</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0.16</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0.12</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1686</a:t>
                      </a: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841689349"/>
                  </a:ext>
                </a:extLst>
              </a:tr>
              <a:tr h="223399">
                <a:tc>
                  <a:txBody>
                    <a:bodyPr/>
                    <a:lstStyle/>
                    <a:p>
                      <a:pPr algn="l" fontAlgn="b"/>
                      <a:r>
                        <a:rPr lang="en-US" sz="1600" u="none" strike="noStrike" dirty="0">
                          <a:effectLst/>
                          <a:latin typeface="Roboto" panose="020B0604020202020204" charset="0"/>
                          <a:ea typeface="Roboto" panose="020B0604020202020204" charset="0"/>
                          <a:cs typeface="Roboto" panose="020B0604020202020204" charset="0"/>
                        </a:rPr>
                        <a:t>Weighted Avg</a:t>
                      </a:r>
                      <a:endParaRPr lang="en-US" sz="1600" b="0" i="0" u="none" strike="noStrike" dirty="0">
                        <a:solidFill>
                          <a:srgbClr val="000000"/>
                        </a:solidFill>
                        <a:effectLst/>
                        <a:latin typeface="Roboto" panose="020B0604020202020204" charset="0"/>
                        <a:ea typeface="Roboto" panose="020B0604020202020204" charset="0"/>
                        <a:cs typeface="Roboto" panose="020B060402020202020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effectLst/>
                          <a:latin typeface="Roboto" panose="020B0604020202020204" charset="0"/>
                          <a:ea typeface="Roboto" panose="020B0604020202020204" charset="0"/>
                          <a:cs typeface="Roboto" panose="020B0604020202020204" charset="0"/>
                        </a:rPr>
                        <a:t>0.33</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0.26</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0.26</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dirty="0">
                          <a:effectLst/>
                          <a:latin typeface="Roboto" panose="020B0604020202020204" charset="0"/>
                          <a:ea typeface="Roboto" panose="020B0604020202020204" charset="0"/>
                          <a:cs typeface="Roboto" panose="020B0604020202020204" charset="0"/>
                        </a:rPr>
                        <a:t>1686</a:t>
                      </a: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780889"/>
                  </a:ext>
                </a:extLst>
              </a:tr>
            </a:tbl>
          </a:graphicData>
        </a:graphic>
      </p:graphicFrame>
      <p:sp>
        <p:nvSpPr>
          <p:cNvPr id="11" name="TextBox 10">
            <a:extLst>
              <a:ext uri="{FF2B5EF4-FFF2-40B4-BE49-F238E27FC236}">
                <a16:creationId xmlns:a16="http://schemas.microsoft.com/office/drawing/2014/main" id="{3D7EB7BD-0C80-4825-8615-25EFCC0ED8FC}"/>
              </a:ext>
            </a:extLst>
          </p:cNvPr>
          <p:cNvSpPr txBox="1"/>
          <p:nvPr/>
        </p:nvSpPr>
        <p:spPr>
          <a:xfrm>
            <a:off x="1414196" y="1423291"/>
            <a:ext cx="3101009" cy="646331"/>
          </a:xfrm>
          <a:prstGeom prst="rect">
            <a:avLst/>
          </a:prstGeom>
          <a:noFill/>
        </p:spPr>
        <p:txBody>
          <a:bodyPr wrap="square" rtlCol="0">
            <a:spAutoFit/>
          </a:bodyPr>
          <a:lstStyle/>
          <a:p>
            <a:r>
              <a:rPr lang="en-US" b="1" dirty="0"/>
              <a:t>Confusion</a:t>
            </a:r>
          </a:p>
          <a:p>
            <a:r>
              <a:rPr lang="en-US" b="1" dirty="0"/>
              <a:t>Matrix </a:t>
            </a:r>
          </a:p>
        </p:txBody>
      </p:sp>
      <p:graphicFrame>
        <p:nvGraphicFramePr>
          <p:cNvPr id="3" name="Table 2">
            <a:extLst>
              <a:ext uri="{FF2B5EF4-FFF2-40B4-BE49-F238E27FC236}">
                <a16:creationId xmlns:a16="http://schemas.microsoft.com/office/drawing/2014/main" id="{7C69B7EF-559D-4EE0-87FF-AFB426FD6FFB}"/>
              </a:ext>
            </a:extLst>
          </p:cNvPr>
          <p:cNvGraphicFramePr>
            <a:graphicFrameLocks noGrp="1"/>
          </p:cNvGraphicFramePr>
          <p:nvPr>
            <p:extLst>
              <p:ext uri="{D42A27DB-BD31-4B8C-83A1-F6EECF244321}">
                <p14:modId xmlns:p14="http://schemas.microsoft.com/office/powerpoint/2010/main" val="3891014818"/>
              </p:ext>
            </p:extLst>
          </p:nvPr>
        </p:nvGraphicFramePr>
        <p:xfrm>
          <a:off x="3137530" y="1069392"/>
          <a:ext cx="3723312" cy="1729973"/>
        </p:xfrm>
        <a:graphic>
          <a:graphicData uri="http://schemas.openxmlformats.org/drawingml/2006/table">
            <a:tbl>
              <a:tblPr>
                <a:tableStyleId>{5C22544A-7EE6-4342-B048-85BDC9FD1C3A}</a:tableStyleId>
              </a:tblPr>
              <a:tblGrid>
                <a:gridCol w="584652">
                  <a:extLst>
                    <a:ext uri="{9D8B030D-6E8A-4147-A177-3AD203B41FA5}">
                      <a16:colId xmlns:a16="http://schemas.microsoft.com/office/drawing/2014/main" val="1398544877"/>
                    </a:ext>
                  </a:extLst>
                </a:gridCol>
                <a:gridCol w="523110">
                  <a:extLst>
                    <a:ext uri="{9D8B030D-6E8A-4147-A177-3AD203B41FA5}">
                      <a16:colId xmlns:a16="http://schemas.microsoft.com/office/drawing/2014/main" val="42052050"/>
                    </a:ext>
                  </a:extLst>
                </a:gridCol>
                <a:gridCol w="523110">
                  <a:extLst>
                    <a:ext uri="{9D8B030D-6E8A-4147-A177-3AD203B41FA5}">
                      <a16:colId xmlns:a16="http://schemas.microsoft.com/office/drawing/2014/main" val="3328268212"/>
                    </a:ext>
                  </a:extLst>
                </a:gridCol>
                <a:gridCol w="523110">
                  <a:extLst>
                    <a:ext uri="{9D8B030D-6E8A-4147-A177-3AD203B41FA5}">
                      <a16:colId xmlns:a16="http://schemas.microsoft.com/office/drawing/2014/main" val="574747089"/>
                    </a:ext>
                  </a:extLst>
                </a:gridCol>
                <a:gridCol w="523110">
                  <a:extLst>
                    <a:ext uri="{9D8B030D-6E8A-4147-A177-3AD203B41FA5}">
                      <a16:colId xmlns:a16="http://schemas.microsoft.com/office/drawing/2014/main" val="2334209857"/>
                    </a:ext>
                  </a:extLst>
                </a:gridCol>
                <a:gridCol w="523110">
                  <a:extLst>
                    <a:ext uri="{9D8B030D-6E8A-4147-A177-3AD203B41FA5}">
                      <a16:colId xmlns:a16="http://schemas.microsoft.com/office/drawing/2014/main" val="684869329"/>
                    </a:ext>
                  </a:extLst>
                </a:gridCol>
                <a:gridCol w="523110">
                  <a:extLst>
                    <a:ext uri="{9D8B030D-6E8A-4147-A177-3AD203B41FA5}">
                      <a16:colId xmlns:a16="http://schemas.microsoft.com/office/drawing/2014/main" val="3518932341"/>
                    </a:ext>
                  </a:extLst>
                </a:gridCol>
              </a:tblGrid>
              <a:tr h="120924">
                <a:tc>
                  <a:txBody>
                    <a:bodyPr/>
                    <a:lstStyle/>
                    <a:p>
                      <a:pPr marL="0" algn="ctr" defTabSz="914400" rtl="0" eaLnBrk="1" fontAlgn="b" latinLnBrk="0" hangingPunct="1"/>
                      <a:r>
                        <a:rPr lang="en-US" sz="2000" u="none" strike="noStrike" kern="1200" dirty="0">
                          <a:solidFill>
                            <a:schemeClr val="bg1"/>
                          </a:solidFill>
                          <a:effectLst/>
                          <a:latin typeface="Roboto" panose="020B0604020202020204" charset="0"/>
                          <a:ea typeface="Roboto" panose="020B0604020202020204" charset="0"/>
                          <a:cs typeface="Roboto" panose="020B0604020202020204" charset="0"/>
                        </a:rPr>
                        <a:t> </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fontAlgn="b" latinLnBrk="0" hangingPunct="1"/>
                      <a:r>
                        <a:rPr lang="en-US" sz="1400" u="none" strike="noStrike" kern="1200" dirty="0">
                          <a:solidFill>
                            <a:schemeClr val="bg1"/>
                          </a:solidFill>
                          <a:effectLst/>
                          <a:latin typeface="Roboto" panose="020B0604020202020204" charset="0"/>
                          <a:ea typeface="Roboto" panose="020B0604020202020204" charset="0"/>
                          <a:cs typeface="Roboto" panose="020B0604020202020204" charset="0"/>
                        </a:rPr>
                        <a:t>CY</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fontAlgn="b" latinLnBrk="0" hangingPunct="1"/>
                      <a:r>
                        <a:rPr lang="en-US" sz="1400" u="none" strike="noStrike" kern="1200" dirty="0">
                          <a:solidFill>
                            <a:schemeClr val="bg1"/>
                          </a:solidFill>
                          <a:effectLst/>
                          <a:latin typeface="Roboto" panose="020B0604020202020204" charset="0"/>
                          <a:ea typeface="Roboto" panose="020B0604020202020204" charset="0"/>
                          <a:cs typeface="Roboto" panose="020B0604020202020204" charset="0"/>
                        </a:rPr>
                        <a:t>HH</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fontAlgn="b" latinLnBrk="0" hangingPunct="1"/>
                      <a:r>
                        <a:rPr lang="en-US" sz="1400" u="none" strike="noStrike" kern="1200" dirty="0">
                          <a:solidFill>
                            <a:schemeClr val="bg1"/>
                          </a:solidFill>
                          <a:effectLst/>
                          <a:latin typeface="Roboto" panose="020B0604020202020204" charset="0"/>
                          <a:ea typeface="Roboto" panose="020B0604020202020204" charset="0"/>
                          <a:cs typeface="Roboto" panose="020B0604020202020204" charset="0"/>
                        </a:rPr>
                        <a:t>KD</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fontAlgn="b" latinLnBrk="0" hangingPunct="1"/>
                      <a:r>
                        <a:rPr lang="en-US" sz="1400" u="none" strike="noStrike" kern="1200" dirty="0">
                          <a:solidFill>
                            <a:schemeClr val="bg1"/>
                          </a:solidFill>
                          <a:effectLst/>
                          <a:latin typeface="Roboto" panose="020B0604020202020204" charset="0"/>
                          <a:ea typeface="Roboto" panose="020B0604020202020204" charset="0"/>
                          <a:cs typeface="Roboto" panose="020B0604020202020204" charset="0"/>
                        </a:rPr>
                        <a:t>OT</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fontAlgn="b" latinLnBrk="0" hangingPunct="1"/>
                      <a:r>
                        <a:rPr lang="en-US" sz="1400" u="none" strike="noStrike" kern="1200" dirty="0">
                          <a:solidFill>
                            <a:schemeClr val="bg1"/>
                          </a:solidFill>
                          <a:effectLst/>
                          <a:latin typeface="Roboto" panose="020B0604020202020204" charset="0"/>
                          <a:ea typeface="Roboto" panose="020B0604020202020204" charset="0"/>
                          <a:cs typeface="Roboto" panose="020B0604020202020204" charset="0"/>
                        </a:rPr>
                        <a:t>SD</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marL="0" algn="ctr" defTabSz="914400" rtl="0" eaLnBrk="1" fontAlgn="b" latinLnBrk="0" hangingPunct="1"/>
                      <a:r>
                        <a:rPr lang="en-US" sz="1400" u="none" strike="noStrike" kern="1200" dirty="0">
                          <a:solidFill>
                            <a:schemeClr val="bg1"/>
                          </a:solidFill>
                          <a:effectLst/>
                          <a:latin typeface="Roboto" panose="020B0604020202020204" charset="0"/>
                          <a:ea typeface="Roboto" panose="020B0604020202020204" charset="0"/>
                          <a:cs typeface="Roboto" panose="020B0604020202020204" charset="0"/>
                        </a:rPr>
                        <a:t>TT</a:t>
                      </a: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extLst>
                  <a:ext uri="{0D108BD9-81ED-4DB2-BD59-A6C34878D82A}">
                    <a16:rowId xmlns:a16="http://schemas.microsoft.com/office/drawing/2014/main" val="1041434818"/>
                  </a:ext>
                </a:extLst>
              </a:tr>
              <a:tr h="236735">
                <a:tc>
                  <a:txBody>
                    <a:bodyPr/>
                    <a:lstStyle/>
                    <a:p>
                      <a:pPr algn="ctr" fontAlgn="b"/>
                      <a:r>
                        <a:rPr lang="en-US" sz="1400" u="none" strike="noStrike" dirty="0">
                          <a:solidFill>
                            <a:schemeClr val="bg1"/>
                          </a:solidFill>
                          <a:effectLst/>
                        </a:rPr>
                        <a:t>CY</a:t>
                      </a:r>
                      <a:endParaRPr lang="en-US" sz="1400" b="1" i="0" u="none" strike="noStrike" dirty="0">
                        <a:solidFill>
                          <a:schemeClr val="bg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400" u="none" strike="noStrike" dirty="0">
                          <a:solidFill>
                            <a:schemeClr val="tx1"/>
                          </a:solidFill>
                          <a:effectLst/>
                        </a:rPr>
                        <a:t>13</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32</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16</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0579199"/>
                  </a:ext>
                </a:extLst>
              </a:tr>
              <a:tr h="236735">
                <a:tc>
                  <a:txBody>
                    <a:bodyPr/>
                    <a:lstStyle/>
                    <a:p>
                      <a:pPr algn="ctr" fontAlgn="b"/>
                      <a:r>
                        <a:rPr lang="en-US" sz="1400" u="none" strike="noStrike" dirty="0">
                          <a:solidFill>
                            <a:schemeClr val="bg1"/>
                          </a:solidFill>
                          <a:effectLst/>
                        </a:rPr>
                        <a:t>HH</a:t>
                      </a:r>
                      <a:endParaRPr lang="en-US" sz="1400" b="1" i="0" u="none" strike="noStrike" dirty="0">
                        <a:solidFill>
                          <a:schemeClr val="bg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400" u="none" strike="noStrike" dirty="0">
                          <a:solidFill>
                            <a:schemeClr val="tx1"/>
                          </a:solidFill>
                          <a:effectLst/>
                        </a:rPr>
                        <a:t>140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250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a:solidFill>
                            <a:schemeClr val="tx1"/>
                          </a:solidFill>
                          <a:effectLst/>
                        </a:rPr>
                        <a:t>92</a:t>
                      </a:r>
                      <a:endParaRPr lang="en-US" sz="1400" b="0" i="0" u="none" strike="noStrike">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a:solidFill>
                            <a:schemeClr val="tx1"/>
                          </a:solidFill>
                          <a:effectLst/>
                        </a:rPr>
                        <a:t>2</a:t>
                      </a:r>
                      <a:endParaRPr lang="en-US" sz="1400" b="0" i="0" u="none" strike="noStrike">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9408389"/>
                  </a:ext>
                </a:extLst>
              </a:tr>
              <a:tr h="236735">
                <a:tc>
                  <a:txBody>
                    <a:bodyPr/>
                    <a:lstStyle/>
                    <a:p>
                      <a:pPr algn="ctr" fontAlgn="b"/>
                      <a:r>
                        <a:rPr lang="en-US" sz="1400" u="none" strike="noStrike" dirty="0">
                          <a:solidFill>
                            <a:schemeClr val="bg1"/>
                          </a:solidFill>
                          <a:effectLst/>
                        </a:rPr>
                        <a:t>KD</a:t>
                      </a:r>
                      <a:endParaRPr lang="en-US" sz="1400" b="1" i="0" u="none" strike="noStrike" dirty="0">
                        <a:solidFill>
                          <a:schemeClr val="bg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400" u="none" strike="noStrike">
                          <a:solidFill>
                            <a:schemeClr val="tx1"/>
                          </a:solidFill>
                          <a:effectLst/>
                        </a:rPr>
                        <a:t>76</a:t>
                      </a:r>
                      <a:endParaRPr lang="en-US" sz="1400" b="0" i="0" u="none" strike="noStrike">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145</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63</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a:solidFill>
                            <a:schemeClr val="tx1"/>
                          </a:solidFill>
                          <a:effectLst/>
                        </a:rPr>
                        <a:t>0</a:t>
                      </a:r>
                      <a:endParaRPr lang="en-US" sz="1400" b="0" i="0" u="none" strike="noStrike">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4981103"/>
                  </a:ext>
                </a:extLst>
              </a:tr>
              <a:tr h="236735">
                <a:tc>
                  <a:txBody>
                    <a:bodyPr/>
                    <a:lstStyle/>
                    <a:p>
                      <a:pPr algn="ctr" fontAlgn="b"/>
                      <a:r>
                        <a:rPr lang="en-US" sz="1400" u="none" strike="noStrike" dirty="0">
                          <a:solidFill>
                            <a:schemeClr val="bg1"/>
                          </a:solidFill>
                          <a:effectLst/>
                        </a:rPr>
                        <a:t>OT</a:t>
                      </a:r>
                      <a:endParaRPr lang="en-US" sz="1400" b="1" i="0" u="none" strike="noStrike" dirty="0">
                        <a:solidFill>
                          <a:schemeClr val="bg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400" u="none" strike="noStrike">
                          <a:solidFill>
                            <a:schemeClr val="tx1"/>
                          </a:solidFill>
                          <a:effectLst/>
                        </a:rPr>
                        <a:t>15</a:t>
                      </a:r>
                      <a:endParaRPr lang="en-US" sz="1400" b="0" i="0" u="none" strike="noStrike">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9</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1</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9141799"/>
                  </a:ext>
                </a:extLst>
              </a:tr>
              <a:tr h="236735">
                <a:tc>
                  <a:txBody>
                    <a:bodyPr/>
                    <a:lstStyle/>
                    <a:p>
                      <a:pPr algn="ctr" fontAlgn="b"/>
                      <a:r>
                        <a:rPr lang="en-US" sz="1400" u="none" strike="noStrike" dirty="0">
                          <a:solidFill>
                            <a:schemeClr val="bg1"/>
                          </a:solidFill>
                          <a:effectLst/>
                        </a:rPr>
                        <a:t>SD</a:t>
                      </a:r>
                      <a:endParaRPr lang="en-US" sz="1400" b="1" i="0" u="none" strike="noStrike" dirty="0">
                        <a:solidFill>
                          <a:schemeClr val="bg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400" u="none" strike="noStrike">
                          <a:solidFill>
                            <a:schemeClr val="tx1"/>
                          </a:solidFill>
                          <a:effectLst/>
                        </a:rPr>
                        <a:t>260</a:t>
                      </a:r>
                      <a:endParaRPr lang="en-US" sz="1400" b="0" i="0" u="none" strike="noStrike">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a:solidFill>
                            <a:schemeClr val="tx1"/>
                          </a:solidFill>
                          <a:effectLst/>
                        </a:rPr>
                        <a:t>358</a:t>
                      </a:r>
                      <a:endParaRPr lang="en-US" sz="1400" b="0" i="0" u="none" strike="noStrike">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178</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6</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8532750"/>
                  </a:ext>
                </a:extLst>
              </a:tr>
              <a:tr h="236735">
                <a:tc>
                  <a:txBody>
                    <a:bodyPr/>
                    <a:lstStyle/>
                    <a:p>
                      <a:pPr algn="ctr" fontAlgn="b"/>
                      <a:r>
                        <a:rPr lang="en-US" sz="1400" u="none" strike="noStrike" dirty="0">
                          <a:solidFill>
                            <a:schemeClr val="bg1"/>
                          </a:solidFill>
                          <a:effectLst/>
                        </a:rPr>
                        <a:t>TT</a:t>
                      </a:r>
                      <a:endParaRPr lang="en-US" sz="1400" b="1" i="0" u="none" strike="noStrike" dirty="0">
                        <a:solidFill>
                          <a:schemeClr val="bg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57437"/>
                    </a:solidFill>
                  </a:tcPr>
                </a:tc>
                <a:tc>
                  <a:txBody>
                    <a:bodyPr/>
                    <a:lstStyle/>
                    <a:p>
                      <a:pPr algn="ctr" fontAlgn="b"/>
                      <a:r>
                        <a:rPr lang="en-US" sz="1400" u="none" strike="noStrike">
                          <a:solidFill>
                            <a:schemeClr val="tx1"/>
                          </a:solidFill>
                          <a:effectLst/>
                        </a:rPr>
                        <a:t>10</a:t>
                      </a:r>
                      <a:endParaRPr lang="en-US" sz="1400" b="0" i="0" u="none" strike="noStrike">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a:solidFill>
                            <a:schemeClr val="tx1"/>
                          </a:solidFill>
                          <a:effectLst/>
                        </a:rPr>
                        <a:t>11</a:t>
                      </a:r>
                      <a:endParaRPr lang="en-US" sz="1400" b="0" i="0" u="none" strike="noStrike">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a:solidFill>
                            <a:schemeClr val="tx1"/>
                          </a:solidFill>
                          <a:effectLst/>
                        </a:rPr>
                        <a:t>0</a:t>
                      </a:r>
                      <a:endParaRPr lang="en-US" sz="1400" b="0" i="0" u="none" strike="noStrike">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9</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1"/>
                          </a:solidFill>
                          <a:effectLst/>
                        </a:rPr>
                        <a:t>0</a:t>
                      </a:r>
                      <a:endParaRPr lang="en-US" sz="1400" b="0" i="0" u="none" strike="noStrike" dirty="0">
                        <a:solidFill>
                          <a:schemeClr val="tx1"/>
                        </a:solidFill>
                        <a:effectLst/>
                        <a:latin typeface="Calibri" panose="020F0502020204030204" pitchFamily="34" charset="0"/>
                      </a:endParaRPr>
                    </a:p>
                  </a:txBody>
                  <a:tcPr marL="4763" marR="4763" marT="47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6603334"/>
                  </a:ext>
                </a:extLst>
              </a:tr>
            </a:tbl>
          </a:graphicData>
        </a:graphic>
      </p:graphicFrame>
      <p:sp>
        <p:nvSpPr>
          <p:cNvPr id="4" name="TextBox 3">
            <a:extLst>
              <a:ext uri="{FF2B5EF4-FFF2-40B4-BE49-F238E27FC236}">
                <a16:creationId xmlns:a16="http://schemas.microsoft.com/office/drawing/2014/main" id="{07F6F24A-01CB-48B9-9F55-BD4498300749}"/>
              </a:ext>
            </a:extLst>
          </p:cNvPr>
          <p:cNvSpPr txBox="1"/>
          <p:nvPr/>
        </p:nvSpPr>
        <p:spPr>
          <a:xfrm>
            <a:off x="657188" y="6091763"/>
            <a:ext cx="7474226" cy="584775"/>
          </a:xfrm>
          <a:prstGeom prst="rect">
            <a:avLst/>
          </a:prstGeom>
          <a:noFill/>
        </p:spPr>
        <p:txBody>
          <a:bodyPr wrap="square" rtlCol="0">
            <a:spAutoFit/>
          </a:bodyPr>
          <a:lstStyle/>
          <a:p>
            <a:r>
              <a:rPr lang="en-US" sz="1600" dirty="0"/>
              <a:t>* MDB Drums data only, 75/25 train/test split, 6 instrument classes, 10 features, sigmoid kernel</a:t>
            </a:r>
          </a:p>
        </p:txBody>
      </p:sp>
    </p:spTree>
    <p:extLst>
      <p:ext uri="{BB962C8B-B14F-4D97-AF65-F5344CB8AC3E}">
        <p14:creationId xmlns:p14="http://schemas.microsoft.com/office/powerpoint/2010/main" val="405560441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2366</TotalTime>
  <Words>1509</Words>
  <Application>Microsoft Office PowerPoint</Application>
  <PresentationFormat>On-screen Show (4:3)</PresentationFormat>
  <Paragraphs>335</Paragraphs>
  <Slides>12</Slides>
  <Notes>11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Roboto Condensed Light</vt:lpstr>
      <vt:lpstr>Roboto</vt:lpstr>
      <vt:lpstr>Wingdings</vt:lpstr>
      <vt:lpstr>Arial</vt:lpstr>
      <vt:lpstr>Times New Roman</vt:lpstr>
      <vt:lpstr>Calibri</vt:lpstr>
      <vt:lpstr>Custom Design</vt:lpstr>
      <vt:lpstr>1_Custom Design</vt:lpstr>
      <vt:lpstr>2_Custom Design</vt:lpstr>
      <vt:lpstr>Transcription of Percussion Instruments in Polyphonic Audio </vt:lpstr>
      <vt:lpstr>PowerPoint Presentation</vt:lpstr>
      <vt:lpstr>Data Sources</vt:lpstr>
      <vt:lpstr>Classification Model</vt:lpstr>
      <vt:lpstr>PowerPoint Presentation</vt:lpstr>
      <vt:lpstr>Feature Distribution Plots</vt:lpstr>
      <vt:lpstr>Feature Sets</vt:lpstr>
      <vt:lpstr>Test/Train Splits </vt:lpstr>
      <vt:lpstr>Baseline Results*</vt:lpstr>
      <vt:lpstr>F Scores by Model</vt:lpstr>
      <vt:lpstr>Best Fitting Model Predicting MDB Drums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Laney</cp:lastModifiedBy>
  <cp:revision>202</cp:revision>
  <dcterms:created xsi:type="dcterms:W3CDTF">2016-03-09T16:46:53Z</dcterms:created>
  <dcterms:modified xsi:type="dcterms:W3CDTF">2019-12-06T15:45:17Z</dcterms:modified>
</cp:coreProperties>
</file>